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798" r:id="rId5"/>
  </p:sldMasterIdLst>
  <p:notesMasterIdLst>
    <p:notesMasterId r:id="rId58"/>
  </p:notesMasterIdLst>
  <p:handoutMasterIdLst>
    <p:handoutMasterId r:id="rId59"/>
  </p:handoutMasterIdLst>
  <p:sldIdLst>
    <p:sldId id="336" r:id="rId6"/>
    <p:sldId id="399" r:id="rId7"/>
    <p:sldId id="400" r:id="rId8"/>
    <p:sldId id="402" r:id="rId9"/>
    <p:sldId id="408" r:id="rId10"/>
    <p:sldId id="410" r:id="rId11"/>
    <p:sldId id="411" r:id="rId12"/>
    <p:sldId id="414" r:id="rId13"/>
    <p:sldId id="415" r:id="rId14"/>
    <p:sldId id="416" r:id="rId15"/>
    <p:sldId id="417" r:id="rId16"/>
    <p:sldId id="418" r:id="rId17"/>
    <p:sldId id="419" r:id="rId18"/>
    <p:sldId id="436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59" r:id="rId28"/>
    <p:sldId id="460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37" r:id="rId48"/>
    <p:sldId id="448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</p:sldIdLst>
  <p:sldSz cx="9906000" cy="6858000" type="A4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6600"/>
    <a:srgbClr val="FF6600"/>
    <a:srgbClr val="28AECF"/>
    <a:srgbClr val="12B3C4"/>
    <a:srgbClr val="13C3D5"/>
    <a:srgbClr val="14D0E4"/>
    <a:srgbClr val="1FD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0301" autoAdjust="0"/>
  </p:normalViewPr>
  <p:slideViewPr>
    <p:cSldViewPr snapToGrid="0">
      <p:cViewPr varScale="1">
        <p:scale>
          <a:sx n="104" d="100"/>
          <a:sy n="104" d="100"/>
        </p:scale>
        <p:origin x="144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09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844A0A-B4D4-49D5-BBF3-3F446792ED8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23A196B2-F8D0-469F-9D9B-20F0C0614A0C}">
      <dgm:prSet phldrT="[文字]"/>
      <dgm:spPr/>
      <dgm:t>
        <a:bodyPr/>
        <a:lstStyle/>
        <a:p>
          <a:r>
            <a:rPr lang="zh-TW" dirty="0" smtClean="0"/>
            <a:t>表格偵測結構辨識</a:t>
          </a:r>
          <a:endParaRPr lang="zh-TW" altLang="en-US" dirty="0"/>
        </a:p>
      </dgm:t>
    </dgm:pt>
    <dgm:pt modelId="{6142729D-F926-4DE2-A675-7185A5C3846A}" type="parTrans" cxnId="{E6DC67EA-9F93-4F59-A7EE-944A0914649D}">
      <dgm:prSet/>
      <dgm:spPr/>
      <dgm:t>
        <a:bodyPr/>
        <a:lstStyle/>
        <a:p>
          <a:endParaRPr lang="zh-TW" altLang="en-US"/>
        </a:p>
      </dgm:t>
    </dgm:pt>
    <dgm:pt modelId="{CDCEBAA3-B876-4F2A-B3C2-34669A8ED54B}" type="sibTrans" cxnId="{E6DC67EA-9F93-4F59-A7EE-944A0914649D}">
      <dgm:prSet/>
      <dgm:spPr/>
      <dgm:t>
        <a:bodyPr/>
        <a:lstStyle/>
        <a:p>
          <a:endParaRPr lang="zh-TW" altLang="en-US"/>
        </a:p>
      </dgm:t>
    </dgm:pt>
    <dgm:pt modelId="{202FBA1E-C1EE-44BB-8B97-1CF104030B29}">
      <dgm:prSet phldrT="[文字]"/>
      <dgm:spPr/>
      <dgm:t>
        <a:bodyPr/>
        <a:lstStyle/>
        <a:p>
          <a:r>
            <a:rPr lang="zh-TW" altLang="en-US" b="0" i="0" dirty="0" smtClean="0"/>
            <a:t>單元格理解模組</a:t>
          </a:r>
          <a:endParaRPr lang="zh-TW" altLang="en-US" dirty="0"/>
        </a:p>
      </dgm:t>
    </dgm:pt>
    <dgm:pt modelId="{9AD09555-E54F-44F5-AEC5-78E5CFCD9837}" type="parTrans" cxnId="{10B15646-F786-49A4-9CB3-E323BE535C7F}">
      <dgm:prSet/>
      <dgm:spPr/>
      <dgm:t>
        <a:bodyPr/>
        <a:lstStyle/>
        <a:p>
          <a:endParaRPr lang="zh-TW" altLang="en-US"/>
        </a:p>
      </dgm:t>
    </dgm:pt>
    <dgm:pt modelId="{4C97DAA1-BD8D-4FA9-81A1-584356675FD0}" type="sibTrans" cxnId="{10B15646-F786-49A4-9CB3-E323BE535C7F}">
      <dgm:prSet/>
      <dgm:spPr/>
      <dgm:t>
        <a:bodyPr/>
        <a:lstStyle/>
        <a:p>
          <a:endParaRPr lang="zh-TW" altLang="en-US"/>
        </a:p>
      </dgm:t>
    </dgm:pt>
    <dgm:pt modelId="{3E95927B-73C7-4B39-AFA0-66FA98551E4D}">
      <dgm:prSet phldrT="[文字]"/>
      <dgm:spPr/>
      <dgm:t>
        <a:bodyPr/>
        <a:lstStyle/>
        <a:p>
          <a:r>
            <a:rPr lang="zh-TW" dirty="0" smtClean="0"/>
            <a:t>單元格關聯辨識</a:t>
          </a:r>
          <a:endParaRPr lang="zh-TW" altLang="en-US" dirty="0"/>
        </a:p>
      </dgm:t>
    </dgm:pt>
    <dgm:pt modelId="{86AC411E-2CAC-44DA-BF35-6BB4B1EA8A9B}" type="parTrans" cxnId="{08E4B0C9-0E1C-4563-9F7B-3109D5FA23BC}">
      <dgm:prSet/>
      <dgm:spPr/>
      <dgm:t>
        <a:bodyPr/>
        <a:lstStyle/>
        <a:p>
          <a:endParaRPr lang="zh-TW" altLang="en-US"/>
        </a:p>
      </dgm:t>
    </dgm:pt>
    <dgm:pt modelId="{A828327B-C8AD-4956-87EC-9305338D5B04}" type="sibTrans" cxnId="{08E4B0C9-0E1C-4563-9F7B-3109D5FA23BC}">
      <dgm:prSet/>
      <dgm:spPr/>
      <dgm:t>
        <a:bodyPr/>
        <a:lstStyle/>
        <a:p>
          <a:endParaRPr lang="zh-TW" altLang="en-US"/>
        </a:p>
      </dgm:t>
    </dgm:pt>
    <dgm:pt modelId="{ED987B6A-68FA-4E4A-B67D-03EAFD8D481F}">
      <dgm:prSet phldrT="[文字]"/>
      <dgm:spPr/>
      <dgm:t>
        <a:bodyPr/>
        <a:lstStyle/>
        <a:p>
          <a:endParaRPr lang="zh-TW" altLang="en-US" dirty="0"/>
        </a:p>
      </dgm:t>
    </dgm:pt>
    <dgm:pt modelId="{0D1D9A60-729B-403F-A2E2-9F06AFC7F64E}" type="parTrans" cxnId="{BAAB3AEA-B39D-4EB5-AE1A-7806EFC718E6}">
      <dgm:prSet/>
      <dgm:spPr/>
      <dgm:t>
        <a:bodyPr/>
        <a:lstStyle/>
        <a:p>
          <a:endParaRPr lang="zh-TW" altLang="en-US"/>
        </a:p>
      </dgm:t>
    </dgm:pt>
    <dgm:pt modelId="{B6B92471-6D07-4FE3-A99A-779C468C38EA}" type="sibTrans" cxnId="{BAAB3AEA-B39D-4EB5-AE1A-7806EFC718E6}">
      <dgm:prSet/>
      <dgm:spPr/>
      <dgm:t>
        <a:bodyPr/>
        <a:lstStyle/>
        <a:p>
          <a:endParaRPr lang="zh-TW" altLang="en-US"/>
        </a:p>
      </dgm:t>
    </dgm:pt>
    <dgm:pt modelId="{E447C083-F932-45D5-817F-02ECCCEFD258}" type="pres">
      <dgm:prSet presAssocID="{C5844A0A-B4D4-49D5-BBF3-3F446792ED8C}" presName="Name0" presStyleCnt="0">
        <dgm:presLayoutVars>
          <dgm:dir/>
          <dgm:resizeHandles val="exact"/>
        </dgm:presLayoutVars>
      </dgm:prSet>
      <dgm:spPr/>
    </dgm:pt>
    <dgm:pt modelId="{6D534686-6F7A-48CA-8ED9-119649F4D4F0}" type="pres">
      <dgm:prSet presAssocID="{C5844A0A-B4D4-49D5-BBF3-3F446792ED8C}" presName="arrow" presStyleLbl="bgShp" presStyleIdx="0" presStyleCnt="1"/>
      <dgm:spPr/>
    </dgm:pt>
    <dgm:pt modelId="{C8F737B5-A77E-46BC-B04F-675D6C3D8125}" type="pres">
      <dgm:prSet presAssocID="{C5844A0A-B4D4-49D5-BBF3-3F446792ED8C}" presName="points" presStyleCnt="0"/>
      <dgm:spPr/>
    </dgm:pt>
    <dgm:pt modelId="{D419D978-5235-4556-AFAD-C92093E40022}" type="pres">
      <dgm:prSet presAssocID="{23A196B2-F8D0-469F-9D9B-20F0C0614A0C}" presName="compositeA" presStyleCnt="0"/>
      <dgm:spPr/>
    </dgm:pt>
    <dgm:pt modelId="{835A2792-DB04-49C0-8178-20DE8A6B6113}" type="pres">
      <dgm:prSet presAssocID="{23A196B2-F8D0-469F-9D9B-20F0C0614A0C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83D6E4-EAFC-4935-872C-5341A5BE3A5A}" type="pres">
      <dgm:prSet presAssocID="{23A196B2-F8D0-469F-9D9B-20F0C0614A0C}" presName="circleA" presStyleLbl="node1" presStyleIdx="0" presStyleCnt="3"/>
      <dgm:spPr/>
    </dgm:pt>
    <dgm:pt modelId="{D549DE3B-0956-46D9-B500-6ED8B582D166}" type="pres">
      <dgm:prSet presAssocID="{23A196B2-F8D0-469F-9D9B-20F0C0614A0C}" presName="spaceA" presStyleCnt="0"/>
      <dgm:spPr/>
    </dgm:pt>
    <dgm:pt modelId="{77F4BBB1-9C82-43ED-8E80-C7548D7BAB26}" type="pres">
      <dgm:prSet presAssocID="{CDCEBAA3-B876-4F2A-B3C2-34669A8ED54B}" presName="space" presStyleCnt="0"/>
      <dgm:spPr/>
    </dgm:pt>
    <dgm:pt modelId="{28967E05-98F0-48A8-9DAF-2DA935CC938F}" type="pres">
      <dgm:prSet presAssocID="{202FBA1E-C1EE-44BB-8B97-1CF104030B29}" presName="compositeB" presStyleCnt="0"/>
      <dgm:spPr/>
    </dgm:pt>
    <dgm:pt modelId="{6B2C3621-3739-45E2-8C48-6C7CACB3666E}" type="pres">
      <dgm:prSet presAssocID="{202FBA1E-C1EE-44BB-8B97-1CF104030B29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54FD0A-C009-4499-88FB-D735D8858E99}" type="pres">
      <dgm:prSet presAssocID="{202FBA1E-C1EE-44BB-8B97-1CF104030B29}" presName="circleB" presStyleLbl="node1" presStyleIdx="1" presStyleCnt="3"/>
      <dgm:spPr/>
    </dgm:pt>
    <dgm:pt modelId="{DEC3AC04-1B5C-408E-AA02-0D44138EA3E8}" type="pres">
      <dgm:prSet presAssocID="{202FBA1E-C1EE-44BB-8B97-1CF104030B29}" presName="spaceB" presStyleCnt="0"/>
      <dgm:spPr/>
    </dgm:pt>
    <dgm:pt modelId="{DB77DE0A-8F23-4223-B95A-5B3641B01D0D}" type="pres">
      <dgm:prSet presAssocID="{4C97DAA1-BD8D-4FA9-81A1-584356675FD0}" presName="space" presStyleCnt="0"/>
      <dgm:spPr/>
    </dgm:pt>
    <dgm:pt modelId="{29F201A4-03EF-4AF8-8D0C-49B9A38675CC}" type="pres">
      <dgm:prSet presAssocID="{3E95927B-73C7-4B39-AFA0-66FA98551E4D}" presName="compositeA" presStyleCnt="0"/>
      <dgm:spPr/>
    </dgm:pt>
    <dgm:pt modelId="{9889FB37-60A6-4A0C-AA47-174D795425B2}" type="pres">
      <dgm:prSet presAssocID="{3E95927B-73C7-4B39-AFA0-66FA98551E4D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FE6680-9AC6-40B6-A19B-1E1DDE5A2D08}" type="pres">
      <dgm:prSet presAssocID="{3E95927B-73C7-4B39-AFA0-66FA98551E4D}" presName="circleA" presStyleLbl="node1" presStyleIdx="2" presStyleCnt="3"/>
      <dgm:spPr/>
    </dgm:pt>
    <dgm:pt modelId="{3921C716-B516-4314-8DDC-32FB775B7CA7}" type="pres">
      <dgm:prSet presAssocID="{3E95927B-73C7-4B39-AFA0-66FA98551E4D}" presName="spaceA" presStyleCnt="0"/>
      <dgm:spPr/>
    </dgm:pt>
  </dgm:ptLst>
  <dgm:cxnLst>
    <dgm:cxn modelId="{BAAB3AEA-B39D-4EB5-AE1A-7806EFC718E6}" srcId="{23A196B2-F8D0-469F-9D9B-20F0C0614A0C}" destId="{ED987B6A-68FA-4E4A-B67D-03EAFD8D481F}" srcOrd="0" destOrd="0" parTransId="{0D1D9A60-729B-403F-A2E2-9F06AFC7F64E}" sibTransId="{B6B92471-6D07-4FE3-A99A-779C468C38EA}"/>
    <dgm:cxn modelId="{10B15646-F786-49A4-9CB3-E323BE535C7F}" srcId="{C5844A0A-B4D4-49D5-BBF3-3F446792ED8C}" destId="{202FBA1E-C1EE-44BB-8B97-1CF104030B29}" srcOrd="1" destOrd="0" parTransId="{9AD09555-E54F-44F5-AEC5-78E5CFCD9837}" sibTransId="{4C97DAA1-BD8D-4FA9-81A1-584356675FD0}"/>
    <dgm:cxn modelId="{80CEC908-1590-427A-9B2F-ABF3E96DE8E9}" type="presOf" srcId="{ED987B6A-68FA-4E4A-B67D-03EAFD8D481F}" destId="{835A2792-DB04-49C0-8178-20DE8A6B6113}" srcOrd="0" destOrd="1" presId="urn:microsoft.com/office/officeart/2005/8/layout/hProcess11"/>
    <dgm:cxn modelId="{08E4B0C9-0E1C-4563-9F7B-3109D5FA23BC}" srcId="{C5844A0A-B4D4-49D5-BBF3-3F446792ED8C}" destId="{3E95927B-73C7-4B39-AFA0-66FA98551E4D}" srcOrd="2" destOrd="0" parTransId="{86AC411E-2CAC-44DA-BF35-6BB4B1EA8A9B}" sibTransId="{A828327B-C8AD-4956-87EC-9305338D5B04}"/>
    <dgm:cxn modelId="{E6DC67EA-9F93-4F59-A7EE-944A0914649D}" srcId="{C5844A0A-B4D4-49D5-BBF3-3F446792ED8C}" destId="{23A196B2-F8D0-469F-9D9B-20F0C0614A0C}" srcOrd="0" destOrd="0" parTransId="{6142729D-F926-4DE2-A675-7185A5C3846A}" sibTransId="{CDCEBAA3-B876-4F2A-B3C2-34669A8ED54B}"/>
    <dgm:cxn modelId="{E5962EB3-3EF6-4205-B232-9FAB21E75890}" type="presOf" srcId="{202FBA1E-C1EE-44BB-8B97-1CF104030B29}" destId="{6B2C3621-3739-45E2-8C48-6C7CACB3666E}" srcOrd="0" destOrd="0" presId="urn:microsoft.com/office/officeart/2005/8/layout/hProcess11"/>
    <dgm:cxn modelId="{ED72E063-5B3E-493C-B002-E49D08DC630E}" type="presOf" srcId="{23A196B2-F8D0-469F-9D9B-20F0C0614A0C}" destId="{835A2792-DB04-49C0-8178-20DE8A6B6113}" srcOrd="0" destOrd="0" presId="urn:microsoft.com/office/officeart/2005/8/layout/hProcess11"/>
    <dgm:cxn modelId="{0B62DC80-A501-4B76-9442-01589A8C99CA}" type="presOf" srcId="{C5844A0A-B4D4-49D5-BBF3-3F446792ED8C}" destId="{E447C083-F932-45D5-817F-02ECCCEFD258}" srcOrd="0" destOrd="0" presId="urn:microsoft.com/office/officeart/2005/8/layout/hProcess11"/>
    <dgm:cxn modelId="{334C3EDF-1E65-4C9F-B2FC-4584C7312478}" type="presOf" srcId="{3E95927B-73C7-4B39-AFA0-66FA98551E4D}" destId="{9889FB37-60A6-4A0C-AA47-174D795425B2}" srcOrd="0" destOrd="0" presId="urn:microsoft.com/office/officeart/2005/8/layout/hProcess11"/>
    <dgm:cxn modelId="{DAD2F5C7-17B6-4070-BD89-56DA470173BD}" type="presParOf" srcId="{E447C083-F932-45D5-817F-02ECCCEFD258}" destId="{6D534686-6F7A-48CA-8ED9-119649F4D4F0}" srcOrd="0" destOrd="0" presId="urn:microsoft.com/office/officeart/2005/8/layout/hProcess11"/>
    <dgm:cxn modelId="{40804901-C7AA-40C6-9D5B-5A318A001DFE}" type="presParOf" srcId="{E447C083-F932-45D5-817F-02ECCCEFD258}" destId="{C8F737B5-A77E-46BC-B04F-675D6C3D8125}" srcOrd="1" destOrd="0" presId="urn:microsoft.com/office/officeart/2005/8/layout/hProcess11"/>
    <dgm:cxn modelId="{2B9B74B5-4C02-44B0-A7B8-3F91A0B25723}" type="presParOf" srcId="{C8F737B5-A77E-46BC-B04F-675D6C3D8125}" destId="{D419D978-5235-4556-AFAD-C92093E40022}" srcOrd="0" destOrd="0" presId="urn:microsoft.com/office/officeart/2005/8/layout/hProcess11"/>
    <dgm:cxn modelId="{95E54965-2F24-4B39-BF35-17E50520D6AE}" type="presParOf" srcId="{D419D978-5235-4556-AFAD-C92093E40022}" destId="{835A2792-DB04-49C0-8178-20DE8A6B6113}" srcOrd="0" destOrd="0" presId="urn:microsoft.com/office/officeart/2005/8/layout/hProcess11"/>
    <dgm:cxn modelId="{5B1DF2C2-DA35-4C8F-8D23-F5A6B58B1129}" type="presParOf" srcId="{D419D978-5235-4556-AFAD-C92093E40022}" destId="{8983D6E4-EAFC-4935-872C-5341A5BE3A5A}" srcOrd="1" destOrd="0" presId="urn:microsoft.com/office/officeart/2005/8/layout/hProcess11"/>
    <dgm:cxn modelId="{9B85A282-391E-4D0A-B094-2BB72D442F54}" type="presParOf" srcId="{D419D978-5235-4556-AFAD-C92093E40022}" destId="{D549DE3B-0956-46D9-B500-6ED8B582D166}" srcOrd="2" destOrd="0" presId="urn:microsoft.com/office/officeart/2005/8/layout/hProcess11"/>
    <dgm:cxn modelId="{1BC5A7DA-C27E-41D0-814A-622C77B7418F}" type="presParOf" srcId="{C8F737B5-A77E-46BC-B04F-675D6C3D8125}" destId="{77F4BBB1-9C82-43ED-8E80-C7548D7BAB26}" srcOrd="1" destOrd="0" presId="urn:microsoft.com/office/officeart/2005/8/layout/hProcess11"/>
    <dgm:cxn modelId="{AA4894C9-436E-4313-AA5A-81D833BCAD55}" type="presParOf" srcId="{C8F737B5-A77E-46BC-B04F-675D6C3D8125}" destId="{28967E05-98F0-48A8-9DAF-2DA935CC938F}" srcOrd="2" destOrd="0" presId="urn:microsoft.com/office/officeart/2005/8/layout/hProcess11"/>
    <dgm:cxn modelId="{E49F3E2F-B5C3-4B26-B7A8-C6ED29DFF73C}" type="presParOf" srcId="{28967E05-98F0-48A8-9DAF-2DA935CC938F}" destId="{6B2C3621-3739-45E2-8C48-6C7CACB3666E}" srcOrd="0" destOrd="0" presId="urn:microsoft.com/office/officeart/2005/8/layout/hProcess11"/>
    <dgm:cxn modelId="{B36CA397-CA25-4ECA-AB9B-FF1E69184B23}" type="presParOf" srcId="{28967E05-98F0-48A8-9DAF-2DA935CC938F}" destId="{4054FD0A-C009-4499-88FB-D735D8858E99}" srcOrd="1" destOrd="0" presId="urn:microsoft.com/office/officeart/2005/8/layout/hProcess11"/>
    <dgm:cxn modelId="{F7B53721-2F41-4CC5-BD93-4CF01C049107}" type="presParOf" srcId="{28967E05-98F0-48A8-9DAF-2DA935CC938F}" destId="{DEC3AC04-1B5C-408E-AA02-0D44138EA3E8}" srcOrd="2" destOrd="0" presId="urn:microsoft.com/office/officeart/2005/8/layout/hProcess11"/>
    <dgm:cxn modelId="{5F49C1AC-B35C-478C-AB73-24B0CA093336}" type="presParOf" srcId="{C8F737B5-A77E-46BC-B04F-675D6C3D8125}" destId="{DB77DE0A-8F23-4223-B95A-5B3641B01D0D}" srcOrd="3" destOrd="0" presId="urn:microsoft.com/office/officeart/2005/8/layout/hProcess11"/>
    <dgm:cxn modelId="{1026E53C-BC56-4B0C-900D-0B681904F66A}" type="presParOf" srcId="{C8F737B5-A77E-46BC-B04F-675D6C3D8125}" destId="{29F201A4-03EF-4AF8-8D0C-49B9A38675CC}" srcOrd="4" destOrd="0" presId="urn:microsoft.com/office/officeart/2005/8/layout/hProcess11"/>
    <dgm:cxn modelId="{40DC9977-1C30-4744-8754-D09AB1CBA95C}" type="presParOf" srcId="{29F201A4-03EF-4AF8-8D0C-49B9A38675CC}" destId="{9889FB37-60A6-4A0C-AA47-174D795425B2}" srcOrd="0" destOrd="0" presId="urn:microsoft.com/office/officeart/2005/8/layout/hProcess11"/>
    <dgm:cxn modelId="{C399B31B-D089-4CC4-A37E-30D561307E9A}" type="presParOf" srcId="{29F201A4-03EF-4AF8-8D0C-49B9A38675CC}" destId="{33FE6680-9AC6-40B6-A19B-1E1DDE5A2D08}" srcOrd="1" destOrd="0" presId="urn:microsoft.com/office/officeart/2005/8/layout/hProcess11"/>
    <dgm:cxn modelId="{1A1E5E6E-E0C0-432E-BFB1-E097190F174C}" type="presParOf" srcId="{29F201A4-03EF-4AF8-8D0C-49B9A38675CC}" destId="{3921C716-B516-4314-8DDC-32FB775B7CA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34686-6F7A-48CA-8ED9-119649F4D4F0}">
      <dsp:nvSpPr>
        <dsp:cNvPr id="0" name=""/>
        <dsp:cNvSpPr/>
      </dsp:nvSpPr>
      <dsp:spPr>
        <a:xfrm>
          <a:off x="0" y="1219199"/>
          <a:ext cx="6096000" cy="16256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A2792-DB04-49C0-8178-20DE8A6B6113}">
      <dsp:nvSpPr>
        <dsp:cNvPr id="0" name=""/>
        <dsp:cNvSpPr/>
      </dsp:nvSpPr>
      <dsp:spPr>
        <a:xfrm>
          <a:off x="2678" y="0"/>
          <a:ext cx="1768078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 smtClean="0"/>
            <a:t>表格偵測結構辨識</a:t>
          </a:r>
          <a:endParaRPr lang="zh-TW" alt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700" kern="1200" dirty="0"/>
        </a:p>
      </dsp:txBody>
      <dsp:txXfrm>
        <a:off x="2678" y="0"/>
        <a:ext cx="1768078" cy="1625600"/>
      </dsp:txXfrm>
    </dsp:sp>
    <dsp:sp modelId="{8983D6E4-EAFC-4935-872C-5341A5BE3A5A}">
      <dsp:nvSpPr>
        <dsp:cNvPr id="0" name=""/>
        <dsp:cNvSpPr/>
      </dsp:nvSpPr>
      <dsp:spPr>
        <a:xfrm>
          <a:off x="683517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C3621-3739-45E2-8C48-6C7CACB3666E}">
      <dsp:nvSpPr>
        <dsp:cNvPr id="0" name=""/>
        <dsp:cNvSpPr/>
      </dsp:nvSpPr>
      <dsp:spPr>
        <a:xfrm>
          <a:off x="1859160" y="2438399"/>
          <a:ext cx="1768078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0" i="0" kern="1200" dirty="0" smtClean="0"/>
            <a:t>單元格理解模組</a:t>
          </a:r>
          <a:endParaRPr lang="zh-TW" altLang="en-US" sz="2200" kern="1200" dirty="0"/>
        </a:p>
      </dsp:txBody>
      <dsp:txXfrm>
        <a:off x="1859160" y="2438399"/>
        <a:ext cx="1768078" cy="1625600"/>
      </dsp:txXfrm>
    </dsp:sp>
    <dsp:sp modelId="{4054FD0A-C009-4499-88FB-D735D8858E99}">
      <dsp:nvSpPr>
        <dsp:cNvPr id="0" name=""/>
        <dsp:cNvSpPr/>
      </dsp:nvSpPr>
      <dsp:spPr>
        <a:xfrm>
          <a:off x="2540000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9FB37-60A6-4A0C-AA47-174D795425B2}">
      <dsp:nvSpPr>
        <dsp:cNvPr id="0" name=""/>
        <dsp:cNvSpPr/>
      </dsp:nvSpPr>
      <dsp:spPr>
        <a:xfrm>
          <a:off x="3715642" y="0"/>
          <a:ext cx="1768078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 smtClean="0"/>
            <a:t>單元格關聯辨識</a:t>
          </a:r>
          <a:endParaRPr lang="zh-TW" altLang="en-US" sz="2200" kern="1200" dirty="0"/>
        </a:p>
      </dsp:txBody>
      <dsp:txXfrm>
        <a:off x="3715642" y="0"/>
        <a:ext cx="1768078" cy="1625600"/>
      </dsp:txXfrm>
    </dsp:sp>
    <dsp:sp modelId="{33FE6680-9AC6-40B6-A19B-1E1DDE5A2D08}">
      <dsp:nvSpPr>
        <dsp:cNvPr id="0" name=""/>
        <dsp:cNvSpPr/>
      </dsp:nvSpPr>
      <dsp:spPr>
        <a:xfrm>
          <a:off x="4396482" y="1828800"/>
          <a:ext cx="406400" cy="40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04301FD-77BC-4253-8D42-6E570B99CD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7707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2B4D5-2C10-4FBA-84EF-6B6696D30BA6}" type="datetimeFigureOut">
              <a:rPr lang="zh-TW" altLang="en-US" smtClean="0"/>
              <a:t>2020/9/30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CF6A3-A357-433F-B3EB-D4CAFE7B2A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50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CF6A3-A357-433F-B3EB-D4CAFE7B2A1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76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角色可重複：</a:t>
            </a:r>
            <a:endParaRPr lang="en-US" altLang="zh-TW" dirty="0" smtClean="0"/>
          </a:p>
          <a:p>
            <a:pPr marL="228600" indent="-228600">
              <a:buAutoNum type="arabicParenBoth"/>
            </a:pPr>
            <a:r>
              <a:rPr lang="en-US" altLang="zh-TW" dirty="0" smtClean="0"/>
              <a:t>admin + super user</a:t>
            </a:r>
          </a:p>
          <a:p>
            <a:pPr marL="228600" indent="-228600">
              <a:buAutoNum type="arabicParenBoth"/>
            </a:pPr>
            <a:r>
              <a:rPr lang="en-US" altLang="zh-TW" dirty="0" smtClean="0"/>
              <a:t>admin + general user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CF6A3-A357-433F-B3EB-D4CAFE7B2A1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30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過程中會定時自動儲存，但若在匯出前不小心跳出系統，回來的進入點尚在設計中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CF6A3-A357-433F-B3EB-D4CAFE7B2A1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21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CF6A3-A357-433F-B3EB-D4CAFE7B2A1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86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CF6A3-A357-433F-B3EB-D4CAFE7B2A1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31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標題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37A44152-75BA-1C4B-8EC9-E9B85C8CE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CACA61EB-B44E-A74C-B01F-7FFE9999512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866776" y="1312295"/>
            <a:ext cx="8420100" cy="765175"/>
          </a:xfrm>
        </p:spPr>
        <p:txBody>
          <a:bodyPr/>
          <a:lstStyle>
            <a:lvl1pPr>
              <a:defRPr sz="4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dirty="0"/>
              <a:t>請輸入簡報標題</a:t>
            </a:r>
          </a:p>
        </p:txBody>
      </p:sp>
      <p:sp>
        <p:nvSpPr>
          <p:cNvPr id="27" name="文字版面配置區 26">
            <a:extLst>
              <a:ext uri="{FF2B5EF4-FFF2-40B4-BE49-F238E27FC236}">
                <a16:creationId xmlns:a16="http://schemas.microsoft.com/office/drawing/2014/main" id="{86DAAD6D-ECEF-B44D-BA5C-BE5BB13DF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776" y="2384877"/>
            <a:ext cx="3593364" cy="384629"/>
          </a:xfrm>
        </p:spPr>
        <p:txBody>
          <a:bodyPr/>
          <a:lstStyle>
            <a:lvl1pPr marL="0" indent="0">
              <a:buNone/>
              <a:defRPr kumimoji="1" lang="zh-TW" altLang="en-US" sz="20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zh-TW" altLang="en-US" dirty="0"/>
              <a:t>簡報人 職稱</a:t>
            </a:r>
          </a:p>
        </p:txBody>
      </p:sp>
      <p:sp>
        <p:nvSpPr>
          <p:cNvPr id="28" name="文字版面配置區 26">
            <a:extLst>
              <a:ext uri="{FF2B5EF4-FFF2-40B4-BE49-F238E27FC236}">
                <a16:creationId xmlns:a16="http://schemas.microsoft.com/office/drawing/2014/main" id="{B4584C81-F92C-C649-91DF-24CBE74816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776" y="3076913"/>
            <a:ext cx="3593364" cy="384629"/>
          </a:xfrm>
        </p:spPr>
        <p:txBody>
          <a:bodyPr/>
          <a:lstStyle>
            <a:lvl1pPr marL="0" indent="0">
              <a:buNone/>
              <a:defRPr sz="1800" b="1">
                <a:latin typeface="+mj-lt"/>
                <a:ea typeface="+mj-ea"/>
              </a:defRPr>
            </a:lvl1pPr>
          </a:lstStyle>
          <a:p>
            <a:r>
              <a:rPr kumimoji="1" lang="en-US" altLang="zh-TW" dirty="0"/>
              <a:t>Jan. 1, 2019</a:t>
            </a:r>
            <a:endParaRPr kumimoji="1" lang="zh-TW" altLang="en-US" dirty="0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53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197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7906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56959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6686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226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045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2153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4487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2520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700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576ED3-EC0C-4F41-A539-DCAB62A3F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7446" y="1073631"/>
            <a:ext cx="5685708" cy="339725"/>
          </a:xfrm>
        </p:spPr>
        <p:txBody>
          <a:bodyPr/>
          <a:lstStyle>
            <a:lvl1pPr marL="0" indent="0">
              <a:buNone/>
              <a:defRPr sz="2800" b="1">
                <a:latin typeface="+mj-lt"/>
                <a:ea typeface="+mj-ea"/>
              </a:defRPr>
            </a:lvl1pPr>
          </a:lstStyle>
          <a:p>
            <a:r>
              <a:rPr kumimoji="1" lang="zh-TW" altLang="en-US" dirty="0"/>
              <a:t>按一下以編輯第二層標題</a:t>
            </a:r>
            <a:r>
              <a:rPr kumimoji="1" lang="en-US" altLang="zh-TW" dirty="0"/>
              <a:t>/28pts</a:t>
            </a:r>
            <a:endParaRPr kumimoji="1" lang="zh-TW" altLang="en-US" dirty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553BD10A-8EA3-4542-91F3-0E8CD26448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948" y="1606660"/>
            <a:ext cx="8997820" cy="470433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lt"/>
                <a:ea typeface="+mn-ea"/>
                <a:cs typeface="Arial" panose="020B0604020202020204" pitchFamily="34" charset="0"/>
              </a:defRPr>
            </a:lvl1pPr>
            <a:lvl2pPr>
              <a:defRPr sz="2000">
                <a:solidFill>
                  <a:srgbClr val="00660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600">
                <a:latin typeface="+mn-lt"/>
                <a:ea typeface="+mn-ea"/>
                <a:cs typeface="Arial" panose="020B0604020202020204" pitchFamily="34" charset="0"/>
              </a:defRPr>
            </a:lvl3pPr>
          </a:lstStyle>
          <a:p>
            <a:r>
              <a:rPr kumimoji="1" lang="zh-TW" altLang="en-US" dirty="0"/>
              <a:t>按一下以編輯</a:t>
            </a:r>
            <a:r>
              <a:rPr kumimoji="1" lang="zh-CN" altLang="en-US" dirty="0"/>
              <a:t>內文</a:t>
            </a:r>
            <a:r>
              <a:rPr kumimoji="1" lang="en-US" altLang="zh-TW" dirty="0"/>
              <a:t>/24pts</a:t>
            </a:r>
          </a:p>
          <a:p>
            <a:pPr lvl="1"/>
            <a:r>
              <a:rPr kumimoji="1" lang="zh-CN" altLang="en-US" dirty="0"/>
              <a:t>按一下以編輯內文</a:t>
            </a:r>
            <a:r>
              <a:rPr kumimoji="1" lang="en-US" altLang="zh-CN" dirty="0"/>
              <a:t>/20pts</a:t>
            </a:r>
          </a:p>
          <a:p>
            <a:pPr lvl="2"/>
            <a:r>
              <a:rPr kumimoji="1" lang="zh-CN" altLang="en-US" dirty="0"/>
              <a:t>按一下以編輯內文</a:t>
            </a:r>
            <a:r>
              <a:rPr kumimoji="1" lang="en-US" altLang="zh-CN" dirty="0"/>
              <a:t>/16pts</a:t>
            </a:r>
          </a:p>
          <a:p>
            <a:r>
              <a:rPr kumimoji="1" lang="zh-TW" altLang="en-US" dirty="0"/>
              <a:t>按一下以編輯</a:t>
            </a:r>
            <a:r>
              <a:rPr kumimoji="1" lang="zh-CN" altLang="en-US" dirty="0"/>
              <a:t>內文</a:t>
            </a:r>
            <a:r>
              <a:rPr kumimoji="1" lang="en-US" altLang="zh-TW" dirty="0"/>
              <a:t>/24pts</a:t>
            </a:r>
          </a:p>
          <a:p>
            <a:pPr lvl="1"/>
            <a:r>
              <a:rPr kumimoji="1" lang="zh-CN" altLang="en-US" dirty="0"/>
              <a:t>按一下以編輯內文</a:t>
            </a:r>
            <a:r>
              <a:rPr kumimoji="1" lang="en-US" altLang="zh-CN" dirty="0"/>
              <a:t>/20pts</a:t>
            </a:r>
          </a:p>
          <a:p>
            <a:pPr lvl="2"/>
            <a:r>
              <a:rPr kumimoji="1" lang="zh-CN" altLang="en-US" dirty="0"/>
              <a:t>按一下以編輯內文</a:t>
            </a:r>
            <a:r>
              <a:rPr kumimoji="1" lang="en-US" altLang="zh-CN" dirty="0"/>
              <a:t>/16pts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3506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9501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7811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1393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0149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8463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標題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37A44152-75BA-1C4B-8EC9-E9B85C8CE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CACA61EB-B44E-A74C-B01F-7FFE9999512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866776" y="1312295"/>
            <a:ext cx="8420100" cy="765175"/>
          </a:xfrm>
        </p:spPr>
        <p:txBody>
          <a:bodyPr/>
          <a:lstStyle>
            <a:lvl1pPr>
              <a:defRPr sz="46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請輸入簡報標題</a:t>
            </a:r>
          </a:p>
        </p:txBody>
      </p:sp>
      <p:sp>
        <p:nvSpPr>
          <p:cNvPr id="27" name="文字版面配置區 26">
            <a:extLst>
              <a:ext uri="{FF2B5EF4-FFF2-40B4-BE49-F238E27FC236}">
                <a16:creationId xmlns:a16="http://schemas.microsoft.com/office/drawing/2014/main" id="{86DAAD6D-ECEF-B44D-BA5C-BE5BB13DF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776" y="2384877"/>
            <a:ext cx="3593364" cy="384629"/>
          </a:xfrm>
        </p:spPr>
        <p:txBody>
          <a:bodyPr/>
          <a:lstStyle>
            <a:lvl1pPr marL="0" indent="0">
              <a:buNone/>
              <a:defRPr kumimoji="1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kumimoji="1" lang="zh-TW" altLang="en-US" dirty="0"/>
              <a:t>簡報人 職稱</a:t>
            </a:r>
          </a:p>
        </p:txBody>
      </p:sp>
      <p:sp>
        <p:nvSpPr>
          <p:cNvPr id="28" name="文字版面配置區 26">
            <a:extLst>
              <a:ext uri="{FF2B5EF4-FFF2-40B4-BE49-F238E27FC236}">
                <a16:creationId xmlns:a16="http://schemas.microsoft.com/office/drawing/2014/main" id="{B4584C81-F92C-C649-91DF-24CBE74816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776" y="3076913"/>
            <a:ext cx="3593364" cy="384629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r>
              <a:rPr kumimoji="1" lang="en-US" altLang="zh-TW" dirty="0"/>
              <a:t>Jan. 1, 2019</a:t>
            </a:r>
            <a:endParaRPr kumimoji="1" lang="zh-TW" altLang="en-US" dirty="0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6246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576ED3-EC0C-4F41-A539-DCAB62A3F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7446" y="1073631"/>
            <a:ext cx="5685708" cy="339725"/>
          </a:xfrm>
        </p:spPr>
        <p:txBody>
          <a:bodyPr/>
          <a:lstStyle>
            <a:lvl1pPr marL="0" indent="0">
              <a:buNone/>
              <a:defRPr sz="2800" b="1"/>
            </a:lvl1pPr>
          </a:lstStyle>
          <a:p>
            <a:r>
              <a:rPr kumimoji="1" lang="zh-TW" altLang="en-US" dirty="0"/>
              <a:t>按一下以編輯第二層標題</a:t>
            </a:r>
            <a:r>
              <a:rPr kumimoji="1" lang="en-US" altLang="zh-TW" dirty="0"/>
              <a:t>/28pts</a:t>
            </a:r>
            <a:endParaRPr kumimoji="1" lang="zh-TW" altLang="en-US" dirty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553BD10A-8EA3-4542-91F3-0E8CD26448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948" y="1606660"/>
            <a:ext cx="8997820" cy="470433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066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60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defRPr>
            </a:lvl3pPr>
          </a:lstStyle>
          <a:p>
            <a:r>
              <a:rPr kumimoji="1" lang="zh-TW" altLang="en-US" dirty="0"/>
              <a:t>按一下以編輯</a:t>
            </a:r>
            <a:r>
              <a:rPr kumimoji="1" lang="zh-CN" altLang="en-US" dirty="0"/>
              <a:t>內文</a:t>
            </a:r>
            <a:r>
              <a:rPr kumimoji="1" lang="en-US" altLang="zh-TW" dirty="0"/>
              <a:t>/24pts</a:t>
            </a:r>
          </a:p>
          <a:p>
            <a:pPr lvl="1"/>
            <a:r>
              <a:rPr kumimoji="1" lang="zh-CN" altLang="en-US" dirty="0"/>
              <a:t>按一下以編輯內文</a:t>
            </a:r>
            <a:r>
              <a:rPr kumimoji="1" lang="en-US" altLang="zh-CN" dirty="0"/>
              <a:t>/20pts</a:t>
            </a:r>
          </a:p>
          <a:p>
            <a:pPr lvl="2"/>
            <a:r>
              <a:rPr kumimoji="1" lang="zh-CN" altLang="en-US" dirty="0"/>
              <a:t>按一下以編輯內文</a:t>
            </a:r>
            <a:r>
              <a:rPr kumimoji="1" lang="en-US" altLang="zh-CN" dirty="0"/>
              <a:t>/16pts</a:t>
            </a:r>
          </a:p>
          <a:p>
            <a:r>
              <a:rPr kumimoji="1" lang="zh-TW" altLang="en-US" dirty="0"/>
              <a:t>按一下以編輯</a:t>
            </a:r>
            <a:r>
              <a:rPr kumimoji="1" lang="zh-CN" altLang="en-US" dirty="0"/>
              <a:t>內文</a:t>
            </a:r>
            <a:r>
              <a:rPr kumimoji="1" lang="en-US" altLang="zh-TW" dirty="0"/>
              <a:t>/24pts</a:t>
            </a:r>
          </a:p>
          <a:p>
            <a:pPr lvl="1"/>
            <a:r>
              <a:rPr kumimoji="1" lang="zh-CN" altLang="en-US" dirty="0"/>
              <a:t>按一下以編輯內文</a:t>
            </a:r>
            <a:r>
              <a:rPr kumimoji="1" lang="en-US" altLang="zh-CN" dirty="0"/>
              <a:t>/20pts</a:t>
            </a:r>
          </a:p>
          <a:p>
            <a:pPr lvl="2"/>
            <a:r>
              <a:rPr kumimoji="1" lang="zh-CN" altLang="en-US" dirty="0"/>
              <a:t>按一下以編輯內文</a:t>
            </a:r>
            <a:r>
              <a:rPr kumimoji="1" lang="en-US" altLang="zh-CN" dirty="0"/>
              <a:t>/16pts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4181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封底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EBFD2-9DEF-4480-AD16-F87CD7C21A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035BB0-9611-8C40-B913-A01CCF5B0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17DAAE10-E85D-244C-AA89-584649D2EC7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61126" y="2836998"/>
            <a:ext cx="8420100" cy="765175"/>
          </a:xfr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TW" altLang="en-US" dirty="0"/>
              <a:t>請輸入文字</a:t>
            </a:r>
          </a:p>
        </p:txBody>
      </p:sp>
    </p:spTree>
    <p:extLst>
      <p:ext uri="{BB962C8B-B14F-4D97-AF65-F5344CB8AC3E}">
        <p14:creationId xmlns:p14="http://schemas.microsoft.com/office/powerpoint/2010/main" val="575531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2300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8" name="Rectangle 4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17411" name="Rectangle 43"/>
          <p:cNvSpPr>
            <a:spLocks noGrp="1" noChangeArrowheads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>
            <a:lvl1pPr algn="ctr">
              <a:defRPr sz="4400" smtClean="0">
                <a:latin typeface="+mj-lt"/>
              </a:defRPr>
            </a:lvl1pPr>
          </a:lstStyle>
          <a:p>
            <a:pPr lv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412" name="Rectangle 44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 sz="24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>
            <a:off x="-939006" y="776288"/>
            <a:ext cx="93900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29747" name="Line 51"/>
          <p:cNvSpPr>
            <a:spLocks noChangeShapeType="1"/>
          </p:cNvSpPr>
          <p:nvPr/>
        </p:nvSpPr>
        <p:spPr bwMode="auto">
          <a:xfrm rot="5400000">
            <a:off x="1958843" y="-268287"/>
            <a:ext cx="5365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pic>
        <p:nvPicPr>
          <p:cNvPr id="17424" name="Picture 16" descr="限閱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271" y="49736"/>
            <a:ext cx="842698" cy="3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 descr="itri_CEL_C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" y="48915"/>
            <a:ext cx="1800631" cy="386219"/>
          </a:xfrm>
          <a:prstGeom prst="rect">
            <a:avLst/>
          </a:prstGeom>
        </p:spPr>
      </p:pic>
      <p:sp>
        <p:nvSpPr>
          <p:cNvPr id="14" name="Text Box 19"/>
          <p:cNvSpPr txBox="1">
            <a:spLocks noChangeArrowheads="1"/>
          </p:cNvSpPr>
          <p:nvPr userDrawn="1"/>
        </p:nvSpPr>
        <p:spPr bwMode="auto">
          <a:xfrm>
            <a:off x="-42995" y="6529388"/>
            <a:ext cx="67104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9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│ </a:t>
            </a:r>
            <a:r>
              <a:rPr lang="en-US" altLang="zh-TW" sz="900" dirty="0">
                <a:solidFill>
                  <a:schemeClr val="bg1"/>
                </a:solidFill>
                <a:ea typeface="微軟正黑體" pitchFamily="34" charset="-120"/>
              </a:rPr>
              <a:t>ITRI  CONFIDENTIAL  DOCUMENT  DO  NOT  COPY  OR  DISTRIBUTE</a:t>
            </a:r>
            <a:r>
              <a:rPr lang="en-US" altLang="zh-TW" sz="1800" dirty="0">
                <a:solidFill>
                  <a:schemeClr val="bg1"/>
                </a:solidFill>
              </a:rPr>
              <a:t> 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 smtClean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5FA57754-3F19-4D27-9243-2EFD6204FCC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947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C_封底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EBFD2-9DEF-4480-AD16-F87CD7C21A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035BB0-9611-8C40-B913-A01CCF5B0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17DAAE10-E85D-244C-AA89-584649D2EC7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61126" y="2836998"/>
            <a:ext cx="8420100" cy="765175"/>
          </a:xfrm>
        </p:spPr>
        <p:txBody>
          <a:bodyPr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zh-TW" altLang="en-US" dirty="0"/>
              <a:t>請輸入文字</a:t>
            </a:r>
          </a:p>
        </p:txBody>
      </p:sp>
    </p:spTree>
    <p:extLst>
      <p:ext uri="{BB962C8B-B14F-4D97-AF65-F5344CB8AC3E}">
        <p14:creationId xmlns:p14="http://schemas.microsoft.com/office/powerpoint/2010/main" val="137057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1925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275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697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114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500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C_內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167446" y="296143"/>
            <a:ext cx="7738554" cy="760384"/>
          </a:xfrm>
        </p:spPr>
        <p:txBody>
          <a:bodyPr/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zh-TW" altLang="en-US" dirty="0"/>
              <a:t>按一下以編輯第一層標題</a:t>
            </a:r>
            <a:r>
              <a:rPr lang="en-US" altLang="zh-TW" dirty="0"/>
              <a:t>/36pts</a:t>
            </a:r>
            <a:endParaRPr lang="zh-TW" altLang="en-US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612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2240891" y="0"/>
            <a:ext cx="757568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39864"/>
            <a:ext cx="9061583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9742" name="Rectangle 4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391278"/>
            <a:ext cx="66040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05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32" name="Text Box 48"/>
          <p:cNvSpPr txBox="1">
            <a:spLocks noChangeArrowheads="1"/>
          </p:cNvSpPr>
          <p:nvPr/>
        </p:nvSpPr>
        <p:spPr bwMode="auto">
          <a:xfrm>
            <a:off x="1" y="6618288"/>
            <a:ext cx="838341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l" eaLnBrk="1" hangingPunct="1"/>
            <a:r>
              <a:rPr lang="zh-TW" altLang="en-US" sz="10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工業技術研究院機密資料 禁止複製、轉載、外流 </a:t>
            </a:r>
            <a:r>
              <a:rPr lang="en-US" altLang="zh-TW" sz="1000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│ ITRI  CONFIDENTIAL  DOCUMENT  DO  NOT  COPY  OR  DISTRIBUTE</a:t>
            </a:r>
            <a:endParaRPr lang="zh-TW" altLang="en-US" sz="100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33" name="Line 50"/>
          <p:cNvSpPr>
            <a:spLocks noChangeShapeType="1"/>
          </p:cNvSpPr>
          <p:nvPr/>
        </p:nvSpPr>
        <p:spPr bwMode="auto">
          <a:xfrm>
            <a:off x="-939005" y="776288"/>
            <a:ext cx="93900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Line 51"/>
          <p:cNvSpPr>
            <a:spLocks noChangeShapeType="1"/>
          </p:cNvSpPr>
          <p:nvPr/>
        </p:nvSpPr>
        <p:spPr bwMode="auto">
          <a:xfrm rot="5400000">
            <a:off x="1958844" y="-268287"/>
            <a:ext cx="5365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5" name="Text Box 52"/>
          <p:cNvSpPr txBox="1">
            <a:spLocks noChangeArrowheads="1"/>
          </p:cNvSpPr>
          <p:nvPr/>
        </p:nvSpPr>
        <p:spPr bwMode="auto">
          <a:xfrm>
            <a:off x="0" y="7200900"/>
            <a:ext cx="5861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800">
                <a:ea typeface="微軟正黑體" pitchFamily="34" charset="-120"/>
              </a:rPr>
              <a:t>建議字型：中文微軟正黑體，英文</a:t>
            </a:r>
            <a:r>
              <a:rPr lang="en-US" altLang="zh-TW" sz="1800">
                <a:ea typeface="微軟正黑體" pitchFamily="34" charset="-120"/>
              </a:rPr>
              <a:t>Arial</a:t>
            </a:r>
          </a:p>
        </p:txBody>
      </p:sp>
      <p:pic>
        <p:nvPicPr>
          <p:cNvPr id="1036" name="Picture 53" descr="itri_CEL_C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6" y="193675"/>
            <a:ext cx="182126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C79C96A-85BD-B44C-B253-3CE279E8452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16" y="80664"/>
            <a:ext cx="1112930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97" r:id="rId2"/>
    <p:sldLayoutId id="2147483796" r:id="rId3"/>
    <p:sldLayoutId id="2147483787" r:id="rId4"/>
    <p:sldLayoutId id="2147483804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rgbClr val="006600"/>
          </a:solidFill>
          <a:latin typeface="+mn-lt"/>
          <a:ea typeface="+mn-ea"/>
          <a:cs typeface="Arial" panose="020B060402020202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2240891" y="0"/>
            <a:ext cx="757568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39864"/>
            <a:ext cx="9061583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9742" name="Rectangle 4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391278"/>
            <a:ext cx="66040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05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8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4EEDB15F-6E80-4F85-BAB7-5DD3F6A867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32" name="Text Box 48"/>
          <p:cNvSpPr txBox="1">
            <a:spLocks noChangeArrowheads="1"/>
          </p:cNvSpPr>
          <p:nvPr/>
        </p:nvSpPr>
        <p:spPr bwMode="auto">
          <a:xfrm>
            <a:off x="2" y="6618288"/>
            <a:ext cx="3498056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itchFamily="34" charset="-120"/>
              </a:rPr>
              <a:t>Copyright  ITRI </a:t>
            </a:r>
            <a:r>
              <a:rPr lang="zh-TW" altLang="en-US" sz="1000" dirty="0">
                <a:solidFill>
                  <a:schemeClr val="bg1"/>
                </a:solidFill>
                <a:ea typeface="微軟正黑體" pitchFamily="34" charset="-120"/>
              </a:rPr>
              <a:t>工業技術研究院</a:t>
            </a:r>
          </a:p>
        </p:txBody>
      </p:sp>
      <p:sp>
        <p:nvSpPr>
          <p:cNvPr id="1033" name="Line 50"/>
          <p:cNvSpPr>
            <a:spLocks noChangeShapeType="1"/>
          </p:cNvSpPr>
          <p:nvPr/>
        </p:nvSpPr>
        <p:spPr bwMode="auto">
          <a:xfrm>
            <a:off x="-939005" y="776288"/>
            <a:ext cx="93900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Line 51"/>
          <p:cNvSpPr>
            <a:spLocks noChangeShapeType="1"/>
          </p:cNvSpPr>
          <p:nvPr/>
        </p:nvSpPr>
        <p:spPr bwMode="auto">
          <a:xfrm rot="5400000">
            <a:off x="1958844" y="-268287"/>
            <a:ext cx="5365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5" name="Text Box 52"/>
          <p:cNvSpPr txBox="1">
            <a:spLocks noChangeArrowheads="1"/>
          </p:cNvSpPr>
          <p:nvPr/>
        </p:nvSpPr>
        <p:spPr bwMode="auto">
          <a:xfrm>
            <a:off x="0" y="7200900"/>
            <a:ext cx="5861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800">
                <a:ea typeface="微軟正黑體" pitchFamily="34" charset="-120"/>
              </a:rPr>
              <a:t>建議字型：中文微軟正黑體，英文</a:t>
            </a:r>
            <a:r>
              <a:rPr lang="en-US" altLang="zh-TW" sz="1800">
                <a:ea typeface="微軟正黑體" pitchFamily="34" charset="-120"/>
              </a:rPr>
              <a:t>Arial</a:t>
            </a:r>
          </a:p>
        </p:txBody>
      </p:sp>
      <p:pic>
        <p:nvPicPr>
          <p:cNvPr id="1036" name="Picture 53" descr="itri_CEL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6" y="193675"/>
            <a:ext cx="182126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776FC5-D66A-7B49-8625-88DA86566F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42" y="80664"/>
            <a:ext cx="856097" cy="3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23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3450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rgbClr val="0066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CITCRepo/kuohwa/src/maste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32CD4-A50D-AD4F-B7A0-1A98FF11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891" y="1136805"/>
            <a:ext cx="8164945" cy="765175"/>
          </a:xfrm>
        </p:spPr>
        <p:txBody>
          <a:bodyPr/>
          <a:lstStyle/>
          <a:p>
            <a:r>
              <a:rPr lang="en-US" altLang="zh-TW" sz="4400" dirty="0"/>
              <a:t>AI</a:t>
            </a:r>
            <a:r>
              <a:rPr lang="zh-TW" altLang="en-US" sz="4400" dirty="0"/>
              <a:t>敏捷式訂單系統</a:t>
            </a:r>
            <a:r>
              <a:rPr lang="zh-TW" altLang="en-US" sz="4400" dirty="0" smtClean="0"/>
              <a:t>專案介紹</a:t>
            </a:r>
            <a:endParaRPr lang="zh-TW" altLang="en-US" sz="44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5B9074-75CC-044E-A18C-3ACF1C133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2891" y="2412587"/>
            <a:ext cx="3316951" cy="533817"/>
          </a:xfrm>
        </p:spPr>
        <p:txBody>
          <a:bodyPr/>
          <a:lstStyle/>
          <a:p>
            <a:r>
              <a:rPr lang="zh-TW" altLang="en-US" sz="2400" dirty="0">
                <a:latin typeface="+mj-lt"/>
                <a:ea typeface="+mj-ea"/>
              </a:rPr>
              <a:t>工研院巨資中心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AE6B2-CD49-1642-A3A9-A80BDA2A6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027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Admin-</a:t>
            </a:r>
            <a:r>
              <a:rPr lang="zh-TW" altLang="en-US" dirty="0" smtClean="0"/>
              <a:t>新增人員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10" y="1056527"/>
            <a:ext cx="9926310" cy="55633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632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Admin-</a:t>
            </a:r>
            <a:r>
              <a:rPr lang="zh-TW" altLang="en-US" dirty="0" smtClean="0"/>
              <a:t>編輯人員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4" y="1056527"/>
            <a:ext cx="9807556" cy="55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Admin-</a:t>
            </a:r>
            <a:r>
              <a:rPr lang="zh-TW" altLang="en-US" dirty="0" smtClean="0"/>
              <a:t>刪除人員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" y="1056526"/>
            <a:ext cx="9905195" cy="55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FEBFD2-9DEF-4480-AD16-F87CD7C21A8D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Super User &amp; General User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2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使用者類型說明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1084080" y="1550504"/>
            <a:ext cx="1857902" cy="9044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登入頁面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4019437" y="1550504"/>
            <a:ext cx="1857902" cy="9044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選擇廠商與檔案類型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6954794" y="1550504"/>
            <a:ext cx="1857902" cy="9044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拖拉檔案上傳系統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28600" y="2574236"/>
            <a:ext cx="330143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+mn-ea"/>
                <a:ea typeface="+mn-ea"/>
              </a:rPr>
              <a:t>Admin</a:t>
            </a:r>
            <a:r>
              <a:rPr lang="zh-TW" altLang="en-US" sz="1600" dirty="0" smtClean="0">
                <a:latin typeface="+mn-ea"/>
                <a:ea typeface="+mn-ea"/>
              </a:rPr>
              <a:t>：</a:t>
            </a:r>
            <a:r>
              <a:rPr lang="en-US" altLang="zh-TW" sz="1600" dirty="0" smtClean="0">
                <a:latin typeface="+mn-ea"/>
                <a:ea typeface="+mn-ea"/>
              </a:rPr>
              <a:t> Create Accounts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+mn-ea"/>
                <a:ea typeface="+mn-ea"/>
              </a:rPr>
              <a:t>Super User</a:t>
            </a:r>
            <a:r>
              <a:rPr lang="zh-TW" altLang="en-US" sz="1600" dirty="0" smtClean="0">
                <a:latin typeface="+mn-ea"/>
                <a:ea typeface="+mn-ea"/>
              </a:rPr>
              <a:t>：回饋資料會變成</a:t>
            </a:r>
            <a:r>
              <a:rPr lang="en-US" altLang="zh-TW" sz="1600" dirty="0" smtClean="0">
                <a:latin typeface="+mn-ea"/>
                <a:ea typeface="+mn-ea"/>
              </a:rPr>
              <a:t>Ground Truth</a:t>
            </a:r>
            <a:r>
              <a:rPr lang="zh-TW" altLang="en-US" sz="1600" dirty="0" smtClean="0">
                <a:latin typeface="+mn-ea"/>
                <a:ea typeface="+mn-ea"/>
              </a:rPr>
              <a:t>資料</a:t>
            </a:r>
            <a:endParaRPr lang="en-US" altLang="zh-TW" sz="1600" dirty="0" smtClean="0">
              <a:latin typeface="+mn-ea"/>
              <a:ea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latin typeface="+mn-ea"/>
                <a:ea typeface="+mn-ea"/>
              </a:rPr>
              <a:t>General User</a:t>
            </a:r>
            <a:r>
              <a:rPr lang="zh-TW" altLang="en-US" sz="1600" dirty="0" smtClean="0">
                <a:latin typeface="+mn-ea"/>
                <a:ea typeface="+mn-ea"/>
              </a:rPr>
              <a:t>：操作訂單系統</a:t>
            </a:r>
            <a:endParaRPr lang="zh-TW" altLang="en-US" sz="1600" dirty="0">
              <a:latin typeface="+mn-ea"/>
              <a:ea typeface="+mn-ea"/>
            </a:endParaRPr>
          </a:p>
        </p:txBody>
      </p:sp>
      <p:cxnSp>
        <p:nvCxnSpPr>
          <p:cNvPr id="11" name="直線單箭頭接點 10"/>
          <p:cNvCxnSpPr>
            <a:endCxn id="6" idx="1"/>
          </p:cNvCxnSpPr>
          <p:nvPr/>
        </p:nvCxnSpPr>
        <p:spPr bwMode="auto">
          <a:xfrm>
            <a:off x="228600" y="2002734"/>
            <a:ext cx="8554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線單箭頭接點 12"/>
          <p:cNvCxnSpPr>
            <a:stCxn id="6" idx="3"/>
            <a:endCxn id="7" idx="1"/>
          </p:cNvCxnSpPr>
          <p:nvPr/>
        </p:nvCxnSpPr>
        <p:spPr bwMode="auto">
          <a:xfrm>
            <a:off x="2941982" y="2002734"/>
            <a:ext cx="10774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線單箭頭接點 14"/>
          <p:cNvCxnSpPr>
            <a:stCxn id="7" idx="3"/>
            <a:endCxn id="8" idx="1"/>
          </p:cNvCxnSpPr>
          <p:nvPr/>
        </p:nvCxnSpPr>
        <p:spPr bwMode="auto">
          <a:xfrm>
            <a:off x="5877339" y="2002734"/>
            <a:ext cx="10774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矩形 15"/>
          <p:cNvSpPr/>
          <p:nvPr/>
        </p:nvSpPr>
        <p:spPr bwMode="auto">
          <a:xfrm>
            <a:off x="4458984" y="3881230"/>
            <a:ext cx="2167102" cy="11541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貼標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、調整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辨識結果、同步進行流程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4458984" y="5404367"/>
            <a:ext cx="2167102" cy="904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辨識後修改資料並確認</a:t>
            </a:r>
          </a:p>
        </p:txBody>
      </p:sp>
      <p:cxnSp>
        <p:nvCxnSpPr>
          <p:cNvPr id="19" name="肘形接點 18"/>
          <p:cNvCxnSpPr>
            <a:endCxn id="16" idx="3"/>
          </p:cNvCxnSpPr>
          <p:nvPr/>
        </p:nvCxnSpPr>
        <p:spPr bwMode="auto">
          <a:xfrm rot="10800000" flipV="1">
            <a:off x="6626087" y="3429001"/>
            <a:ext cx="1257659" cy="1154162"/>
          </a:xfrm>
          <a:prstGeom prst="bentConnector3">
            <a:avLst>
              <a:gd name="adj1" fmla="val 21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肘形接點 21"/>
          <p:cNvCxnSpPr>
            <a:stCxn id="8" idx="2"/>
            <a:endCxn id="17" idx="3"/>
          </p:cNvCxnSpPr>
          <p:nvPr/>
        </p:nvCxnSpPr>
        <p:spPr bwMode="auto">
          <a:xfrm rot="5400000">
            <a:off x="5554100" y="3526951"/>
            <a:ext cx="3401633" cy="125765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文字方塊 22"/>
          <p:cNvSpPr txBox="1"/>
          <p:nvPr/>
        </p:nvSpPr>
        <p:spPr>
          <a:xfrm>
            <a:off x="7359821" y="6009429"/>
            <a:ext cx="192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zh-TW" sz="1600" b="1" dirty="0" smtClean="0">
                <a:latin typeface="+mn-ea"/>
                <a:ea typeface="+mn-ea"/>
              </a:rPr>
              <a:t>General User</a:t>
            </a:r>
            <a:endParaRPr lang="zh-TW" altLang="en-US" sz="1600" b="1" dirty="0">
              <a:latin typeface="+mn-ea"/>
              <a:ea typeface="+mn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763033" y="2574236"/>
            <a:ext cx="2653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zh-TW" altLang="en-US" sz="1600" dirty="0" smtClean="0">
                <a:latin typeface="+mn-ea"/>
                <a:ea typeface="+mn-ea"/>
              </a:rPr>
              <a:t>哪間廠商 </a:t>
            </a:r>
            <a:r>
              <a:rPr lang="en-US" altLang="zh-TW" sz="1600" dirty="0" smtClean="0">
                <a:latin typeface="+mn-ea"/>
                <a:ea typeface="+mn-ea"/>
              </a:rPr>
              <a:t>(PRL, Tommy)</a:t>
            </a:r>
            <a:r>
              <a:rPr lang="zh-TW" altLang="en-US" sz="1600" dirty="0" smtClean="0">
                <a:latin typeface="+mn-ea"/>
                <a:ea typeface="+mn-ea"/>
              </a:rPr>
              <a:t>、哪種類型資料 </a:t>
            </a:r>
            <a:r>
              <a:rPr lang="en-US" altLang="zh-TW" sz="1600" dirty="0" smtClean="0">
                <a:latin typeface="+mn-ea"/>
                <a:ea typeface="+mn-ea"/>
              </a:rPr>
              <a:t>(</a:t>
            </a:r>
            <a:r>
              <a:rPr lang="en-US" altLang="zh-TW" sz="1600" dirty="0" err="1" smtClean="0">
                <a:latin typeface="+mn-ea"/>
                <a:ea typeface="+mn-ea"/>
              </a:rPr>
              <a:t>TechPack</a:t>
            </a:r>
            <a:r>
              <a:rPr lang="en-US" altLang="zh-TW" sz="1600" dirty="0" smtClean="0">
                <a:latin typeface="+mn-ea"/>
                <a:ea typeface="+mn-ea"/>
              </a:rPr>
              <a:t>, PO, Packing)</a:t>
            </a:r>
            <a:endParaRPr lang="zh-TW" altLang="en-US" sz="1600" dirty="0">
              <a:latin typeface="+mn-ea"/>
              <a:ea typeface="+mn-ea"/>
            </a:endParaRPr>
          </a:p>
        </p:txBody>
      </p:sp>
      <p:cxnSp>
        <p:nvCxnSpPr>
          <p:cNvPr id="27" name="直線單箭頭接點 26"/>
          <p:cNvCxnSpPr>
            <a:stCxn id="17" idx="1"/>
            <a:endCxn id="28" idx="3"/>
          </p:cNvCxnSpPr>
          <p:nvPr/>
        </p:nvCxnSpPr>
        <p:spPr bwMode="auto">
          <a:xfrm flipH="1">
            <a:off x="3294173" y="5856597"/>
            <a:ext cx="1164811" cy="45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文字方塊 27"/>
          <p:cNvSpPr txBox="1"/>
          <p:nvPr/>
        </p:nvSpPr>
        <p:spPr>
          <a:xfrm>
            <a:off x="193749" y="5568751"/>
            <a:ext cx="310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zh-TW" altLang="en-US" sz="1600" b="1" dirty="0" smtClean="0">
                <a:latin typeface="+mn-ea"/>
                <a:ea typeface="+mn-ea"/>
              </a:rPr>
              <a:t>辨識結果經人為修正後</a:t>
            </a:r>
            <a:r>
              <a:rPr lang="zh-TW" altLang="en-US" sz="1600" dirty="0" smtClean="0">
                <a:latin typeface="+mn-ea"/>
                <a:ea typeface="+mn-ea"/>
              </a:rPr>
              <a:t>，存成檔案 </a:t>
            </a:r>
            <a:r>
              <a:rPr lang="en-US" altLang="zh-TW" sz="1600" dirty="0" smtClean="0">
                <a:latin typeface="+mn-ea"/>
                <a:ea typeface="+mn-ea"/>
              </a:rPr>
              <a:t>(</a:t>
            </a:r>
            <a:r>
              <a:rPr lang="en-US" altLang="zh-TW" sz="1600" dirty="0" err="1" smtClean="0">
                <a:latin typeface="+mn-ea"/>
                <a:ea typeface="+mn-ea"/>
              </a:rPr>
              <a:t>Json</a:t>
            </a:r>
            <a:r>
              <a:rPr lang="en-US" altLang="zh-TW" sz="1600" dirty="0" smtClean="0">
                <a:latin typeface="+mn-ea"/>
                <a:ea typeface="+mn-ea"/>
              </a:rPr>
              <a:t>, XML, CSV)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359821" y="4155780"/>
            <a:ext cx="192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zh-TW" sz="1600" b="1" dirty="0" smtClean="0">
                <a:latin typeface="+mn-ea"/>
                <a:ea typeface="+mn-ea"/>
              </a:rPr>
              <a:t>Super User</a:t>
            </a:r>
            <a:endParaRPr lang="zh-TW" altLang="en-US" sz="1600" b="1" dirty="0">
              <a:latin typeface="+mn-ea"/>
              <a:ea typeface="+mn-ea"/>
            </a:endParaRPr>
          </a:p>
        </p:txBody>
      </p:sp>
      <p:cxnSp>
        <p:nvCxnSpPr>
          <p:cNvPr id="10" name="肘形接點 9"/>
          <p:cNvCxnSpPr>
            <a:stCxn id="16" idx="1"/>
            <a:endCxn id="28" idx="3"/>
          </p:cNvCxnSpPr>
          <p:nvPr/>
        </p:nvCxnSpPr>
        <p:spPr bwMode="auto">
          <a:xfrm rot="10800000" flipV="1">
            <a:off x="3294174" y="4458311"/>
            <a:ext cx="1164811" cy="140282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027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上傳檔案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 bwMode="auto">
          <a:xfrm>
            <a:off x="5531069" y="5465379"/>
            <a:ext cx="1460938" cy="6621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zh-TW" altLang="en-US">
              <a:latin typeface="Arial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" y="1056526"/>
            <a:ext cx="9878255" cy="55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326"/>
            <a:ext cx="9906000" cy="55365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uper User-</a:t>
            </a:r>
            <a:r>
              <a:rPr lang="zh-TW" altLang="en-US" dirty="0" smtClean="0"/>
              <a:t>表格辨識結果校正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081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User-</a:t>
            </a:r>
            <a:r>
              <a:rPr lang="zh-TW" altLang="en-US" dirty="0" smtClean="0"/>
              <a:t>目前只設計給</a:t>
            </a:r>
            <a:r>
              <a:rPr lang="en-US" altLang="zh-TW" dirty="0" smtClean="0"/>
              <a:t>super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在檔案上框出圖片的功能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323470"/>
            <a:ext cx="9906000" cy="5536551"/>
            <a:chOff x="0" y="1083326"/>
            <a:chExt cx="9906000" cy="553655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3326"/>
              <a:ext cx="9906000" cy="553655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5332729" y="2048814"/>
              <a:ext cx="3492772" cy="1567689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選擇表格並顯示於左方圖檔上，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根據拉動框線改變四個點座標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184749"/>
            <a:ext cx="9906000" cy="5555198"/>
            <a:chOff x="0" y="1064680"/>
            <a:chExt cx="9906000" cy="555519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64680"/>
              <a:ext cx="9906000" cy="555519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5373826" y="2050577"/>
              <a:ext cx="3410577" cy="2983760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8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070200"/>
            <a:ext cx="9906000" cy="5549678"/>
            <a:chOff x="0" y="1070200"/>
            <a:chExt cx="9906000" cy="554967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70200"/>
              <a:ext cx="9906000" cy="554967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5466295" y="2348527"/>
              <a:ext cx="3379754" cy="3589936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720" y="0"/>
            <a:ext cx="7143281" cy="1492469"/>
          </a:xfrm>
        </p:spPr>
        <p:txBody>
          <a:bodyPr/>
          <a:lstStyle/>
          <a:p>
            <a:r>
              <a:rPr lang="zh-TW" altLang="en-US" sz="2800" dirty="0" smtClean="0"/>
              <a:t>選擇單元格並</a:t>
            </a:r>
            <a:r>
              <a:rPr lang="zh-TW" altLang="en-US" sz="2800" dirty="0"/>
              <a:t>顯示於左方圖檔上</a:t>
            </a:r>
            <a:r>
              <a:rPr lang="zh-TW" altLang="en-US" sz="2800" dirty="0" smtClean="0"/>
              <a:t>，根據</a:t>
            </a:r>
            <a:r>
              <a:rPr lang="zh-TW" altLang="en-US" sz="2800" dirty="0"/>
              <a:t>拉動框線改變四個點</a:t>
            </a:r>
            <a:r>
              <a:rPr lang="zh-TW" altLang="en-US" sz="2800" dirty="0" smtClean="0"/>
              <a:t>座標，可手動變更起始欄列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626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訂單處理流程 </a:t>
            </a:r>
            <a:r>
              <a:rPr lang="en-US" altLang="zh-TW" dirty="0" smtClean="0"/>
              <a:t>AS-IS vs. TO-BE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grpSp>
        <p:nvGrpSpPr>
          <p:cNvPr id="57" name="群組 56"/>
          <p:cNvGrpSpPr/>
          <p:nvPr/>
        </p:nvGrpSpPr>
        <p:grpSpPr>
          <a:xfrm>
            <a:off x="10404199" y="644409"/>
            <a:ext cx="9699436" cy="2256857"/>
            <a:chOff x="180502" y="959378"/>
            <a:chExt cx="9699436" cy="2256857"/>
          </a:xfrm>
        </p:grpSpPr>
        <p:pic>
          <p:nvPicPr>
            <p:cNvPr id="60" name="Picture 2" descr="ãå®¢æ¶ãçåçæå°çµæ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38" y="1272168"/>
              <a:ext cx="1510381" cy="1123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文字方塊 60"/>
            <p:cNvSpPr txBox="1"/>
            <p:nvPr/>
          </p:nvSpPr>
          <p:spPr>
            <a:xfrm>
              <a:off x="180502" y="2385238"/>
              <a:ext cx="2587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+mn-ea"/>
                  <a:ea typeface="+mn-ea"/>
                </a:rPr>
                <a:t>客戶溝通，取得</a:t>
              </a:r>
              <a:r>
                <a:rPr lang="en-US" altLang="zh-TW" sz="1600" dirty="0">
                  <a:latin typeface="+mn-ea"/>
                  <a:ea typeface="+mn-ea"/>
                </a:rPr>
                <a:t>PO</a:t>
              </a:r>
              <a:r>
                <a:rPr lang="zh-TW" altLang="en-US" sz="1600" dirty="0">
                  <a:latin typeface="+mn-ea"/>
                </a:rPr>
                <a:t> ，</a:t>
              </a:r>
              <a:r>
                <a:rPr lang="en-US" altLang="zh-TW" sz="1600" dirty="0">
                  <a:latin typeface="+mn-ea"/>
                  <a:ea typeface="+mn-ea"/>
                </a:rPr>
                <a:t> </a:t>
              </a:r>
              <a:r>
                <a:rPr lang="en-US" altLang="zh-TW" sz="1600" dirty="0" err="1">
                  <a:latin typeface="+mn-ea"/>
                  <a:ea typeface="+mn-ea"/>
                </a:rPr>
                <a:t>TachPack</a:t>
              </a:r>
              <a:r>
                <a:rPr lang="zh-TW" altLang="en-US" sz="1600" dirty="0">
                  <a:latin typeface="+mn-ea"/>
                </a:rPr>
                <a:t> ， </a:t>
              </a:r>
              <a:r>
                <a:rPr lang="en-US" altLang="zh-TW" sz="1600" dirty="0">
                  <a:latin typeface="+mn-ea"/>
                  <a:ea typeface="+mn-ea"/>
                </a:rPr>
                <a:t>Packing</a:t>
              </a:r>
              <a:r>
                <a:rPr lang="zh-TW" altLang="en-US" sz="1600" dirty="0">
                  <a:latin typeface="+mn-ea"/>
                  <a:ea typeface="+mn-ea"/>
                </a:rPr>
                <a:t>檔案 </a:t>
              </a:r>
              <a:r>
                <a:rPr lang="en-US" altLang="zh-TW" sz="1600" dirty="0">
                  <a:latin typeface="+mn-ea"/>
                  <a:ea typeface="+mn-ea"/>
                </a:rPr>
                <a:t>(Word, Excel, PDF, JPG</a:t>
              </a:r>
              <a:r>
                <a:rPr lang="zh-TW" altLang="en-US" sz="1600" dirty="0">
                  <a:latin typeface="+mn-ea"/>
                  <a:ea typeface="+mn-ea"/>
                </a:rPr>
                <a:t>檔</a:t>
              </a:r>
              <a:r>
                <a:rPr lang="en-US" altLang="zh-TW" sz="1600" dirty="0">
                  <a:latin typeface="+mn-ea"/>
                  <a:ea typeface="+mn-ea"/>
                </a:rPr>
                <a:t>)</a:t>
              </a:r>
              <a:endParaRPr lang="zh-TW" altLang="en-US" sz="1600" dirty="0">
                <a:latin typeface="+mn-ea"/>
                <a:ea typeface="+mn-ea"/>
              </a:endParaRPr>
            </a:p>
          </p:txBody>
        </p:sp>
        <p:sp>
          <p:nvSpPr>
            <p:cNvPr id="62" name="向右箭號 61"/>
            <p:cNvSpPr/>
            <p:nvPr/>
          </p:nvSpPr>
          <p:spPr bwMode="auto">
            <a:xfrm>
              <a:off x="2406238" y="1772822"/>
              <a:ext cx="362224" cy="29127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  <p:pic>
          <p:nvPicPr>
            <p:cNvPr id="1036" name="Picture 12" descr="ãEXCELãçåçæå°çµæ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781" y="1570959"/>
              <a:ext cx="1068772" cy="80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文字方塊 63"/>
            <p:cNvSpPr txBox="1"/>
            <p:nvPr/>
          </p:nvSpPr>
          <p:spPr>
            <a:xfrm>
              <a:off x="2688471" y="2385238"/>
              <a:ext cx="2721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+mn-ea"/>
                  <a:ea typeface="+mn-ea"/>
                </a:rPr>
                <a:t>編輯</a:t>
              </a:r>
              <a:r>
                <a:rPr lang="en-US" altLang="zh-TW" sz="1600" dirty="0">
                  <a:latin typeface="+mn-ea"/>
                  <a:ea typeface="+mn-ea"/>
                </a:rPr>
                <a:t>PDF</a:t>
              </a:r>
              <a:r>
                <a:rPr lang="zh-TW" altLang="en-US" sz="1600" dirty="0">
                  <a:latin typeface="+mn-ea"/>
                  <a:ea typeface="+mn-ea"/>
                </a:rPr>
                <a:t>檔，轉成</a:t>
              </a:r>
              <a:r>
                <a:rPr lang="en-US" altLang="zh-TW" sz="1600" dirty="0">
                  <a:latin typeface="+mn-ea"/>
                  <a:ea typeface="+mn-ea"/>
                </a:rPr>
                <a:t>EXCEL</a:t>
              </a:r>
              <a:r>
                <a:rPr lang="zh-TW" altLang="en-US" sz="1600" dirty="0">
                  <a:latin typeface="+mn-ea"/>
                  <a:ea typeface="+mn-ea"/>
                </a:rPr>
                <a:t>檔，調整格式，補生產物料</a:t>
              </a:r>
            </a:p>
          </p:txBody>
        </p:sp>
        <p:sp>
          <p:nvSpPr>
            <p:cNvPr id="65" name="向右箭號 64"/>
            <p:cNvSpPr/>
            <p:nvPr/>
          </p:nvSpPr>
          <p:spPr bwMode="auto">
            <a:xfrm>
              <a:off x="4799645" y="1772822"/>
              <a:ext cx="362224" cy="29127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  <p:pic>
          <p:nvPicPr>
            <p:cNvPr id="66" name="Picture 2" descr="ãé»è¦äººãçåçæå°çµæ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31034" y="959378"/>
              <a:ext cx="861374" cy="82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肘形接點 55"/>
            <p:cNvCxnSpPr>
              <a:stCxn id="66" idx="1"/>
              <a:endCxn id="1036" idx="0"/>
            </p:cNvCxnSpPr>
            <p:nvPr/>
          </p:nvCxnSpPr>
          <p:spPr bwMode="auto">
            <a:xfrm>
              <a:off x="3592408" y="1371984"/>
              <a:ext cx="245759" cy="19897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pic>
          <p:nvPicPr>
            <p:cNvPr id="1038" name="Picture 14" descr="ãå·¥å·ãçåçæå°çµæ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615" y="1422059"/>
              <a:ext cx="838788" cy="83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文字方塊 69"/>
            <p:cNvSpPr txBox="1"/>
            <p:nvPr/>
          </p:nvSpPr>
          <p:spPr>
            <a:xfrm>
              <a:off x="5547949" y="2372538"/>
              <a:ext cx="1696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+mn-ea"/>
                  <a:ea typeface="+mn-ea"/>
                </a:rPr>
                <a:t>IT</a:t>
              </a:r>
              <a:r>
                <a:rPr lang="zh-TW" altLang="en-US" sz="1600" dirty="0">
                  <a:latin typeface="+mn-ea"/>
                  <a:ea typeface="+mn-ea"/>
                </a:rPr>
                <a:t>檢查工具防呆</a:t>
              </a:r>
            </a:p>
          </p:txBody>
        </p:sp>
        <p:grpSp>
          <p:nvGrpSpPr>
            <p:cNvPr id="71" name="群組 70"/>
            <p:cNvGrpSpPr/>
            <p:nvPr/>
          </p:nvGrpSpPr>
          <p:grpSpPr>
            <a:xfrm>
              <a:off x="7596831" y="1358286"/>
              <a:ext cx="2283107" cy="1014252"/>
              <a:chOff x="1509531" y="4412486"/>
              <a:chExt cx="2283107" cy="1014252"/>
            </a:xfrm>
          </p:grpSpPr>
          <p:grpSp>
            <p:nvGrpSpPr>
              <p:cNvPr id="72" name="群組 71"/>
              <p:cNvGrpSpPr/>
              <p:nvPr/>
            </p:nvGrpSpPr>
            <p:grpSpPr>
              <a:xfrm>
                <a:off x="2580070" y="4412486"/>
                <a:ext cx="907768" cy="709452"/>
                <a:chOff x="4624891" y="4483009"/>
                <a:chExt cx="4483148" cy="2103178"/>
              </a:xfrm>
            </p:grpSpPr>
            <p:pic>
              <p:nvPicPr>
                <p:cNvPr id="85" name="圖片 84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1970" y="4533802"/>
                  <a:ext cx="4456069" cy="2001592"/>
                </a:xfrm>
                <a:prstGeom prst="rect">
                  <a:avLst/>
                </a:prstGeom>
              </p:spPr>
            </p:pic>
            <p:grpSp>
              <p:nvGrpSpPr>
                <p:cNvPr id="86" name="群組 85"/>
                <p:cNvGrpSpPr/>
                <p:nvPr/>
              </p:nvGrpSpPr>
              <p:grpSpPr>
                <a:xfrm>
                  <a:off x="4624891" y="4483009"/>
                  <a:ext cx="4483147" cy="2103178"/>
                  <a:chOff x="4624891" y="4483009"/>
                  <a:chExt cx="4483147" cy="2103178"/>
                </a:xfrm>
              </p:grpSpPr>
              <p:sp>
                <p:nvSpPr>
                  <p:cNvPr id="87" name="矩形 86"/>
                  <p:cNvSpPr/>
                  <p:nvPr/>
                </p:nvSpPr>
                <p:spPr bwMode="auto">
                  <a:xfrm>
                    <a:off x="4624891" y="4483009"/>
                    <a:ext cx="4483147" cy="310233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8" name="矩形 87"/>
                  <p:cNvSpPr/>
                  <p:nvPr/>
                </p:nvSpPr>
                <p:spPr bwMode="auto">
                  <a:xfrm>
                    <a:off x="4624891" y="4831430"/>
                    <a:ext cx="4483147" cy="1754757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73" name="圓柱 72"/>
              <p:cNvSpPr/>
              <p:nvPr/>
            </p:nvSpPr>
            <p:spPr bwMode="auto">
              <a:xfrm>
                <a:off x="1509531" y="4720272"/>
                <a:ext cx="991615" cy="627663"/>
              </a:xfrm>
              <a:prstGeom prst="can">
                <a:avLst>
                  <a:gd name="adj" fmla="val 38564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zh-TW" altLang="en-US">
                  <a:latin typeface="+mn-ea"/>
                  <a:ea typeface="+mn-ea"/>
                </a:endParaRPr>
              </a:p>
            </p:txBody>
          </p:sp>
          <p:grpSp>
            <p:nvGrpSpPr>
              <p:cNvPr id="74" name="群組 73"/>
              <p:cNvGrpSpPr/>
              <p:nvPr/>
            </p:nvGrpSpPr>
            <p:grpSpPr>
              <a:xfrm>
                <a:off x="2732470" y="4564886"/>
                <a:ext cx="907768" cy="709452"/>
                <a:chOff x="4624891" y="4483009"/>
                <a:chExt cx="4483148" cy="2103178"/>
              </a:xfrm>
            </p:grpSpPr>
            <p:pic>
              <p:nvPicPr>
                <p:cNvPr id="81" name="圖片 80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1970" y="4533802"/>
                  <a:ext cx="4456069" cy="2001592"/>
                </a:xfrm>
                <a:prstGeom prst="rect">
                  <a:avLst/>
                </a:prstGeom>
              </p:spPr>
            </p:pic>
            <p:grpSp>
              <p:nvGrpSpPr>
                <p:cNvPr id="82" name="群組 81"/>
                <p:cNvGrpSpPr/>
                <p:nvPr/>
              </p:nvGrpSpPr>
              <p:grpSpPr>
                <a:xfrm>
                  <a:off x="4624891" y="4483009"/>
                  <a:ext cx="4483147" cy="2103178"/>
                  <a:chOff x="4624891" y="4483009"/>
                  <a:chExt cx="4483147" cy="2103178"/>
                </a:xfrm>
              </p:grpSpPr>
              <p:sp>
                <p:nvSpPr>
                  <p:cNvPr id="83" name="矩形 82"/>
                  <p:cNvSpPr/>
                  <p:nvPr/>
                </p:nvSpPr>
                <p:spPr bwMode="auto">
                  <a:xfrm>
                    <a:off x="4624891" y="4483009"/>
                    <a:ext cx="4483147" cy="310233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4" name="矩形 83"/>
                  <p:cNvSpPr/>
                  <p:nvPr/>
                </p:nvSpPr>
                <p:spPr bwMode="auto">
                  <a:xfrm>
                    <a:off x="4624891" y="4831430"/>
                    <a:ext cx="4483147" cy="1754757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75" name="群組 74"/>
              <p:cNvGrpSpPr/>
              <p:nvPr/>
            </p:nvGrpSpPr>
            <p:grpSpPr>
              <a:xfrm>
                <a:off x="2884870" y="4717286"/>
                <a:ext cx="907768" cy="709452"/>
                <a:chOff x="4624891" y="4483009"/>
                <a:chExt cx="4483148" cy="2103178"/>
              </a:xfrm>
            </p:grpSpPr>
            <p:pic>
              <p:nvPicPr>
                <p:cNvPr id="77" name="圖片 7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1970" y="4533802"/>
                  <a:ext cx="4456069" cy="2001592"/>
                </a:xfrm>
                <a:prstGeom prst="rect">
                  <a:avLst/>
                </a:prstGeom>
              </p:spPr>
            </p:pic>
            <p:grpSp>
              <p:nvGrpSpPr>
                <p:cNvPr id="78" name="群組 77"/>
                <p:cNvGrpSpPr/>
                <p:nvPr/>
              </p:nvGrpSpPr>
              <p:grpSpPr>
                <a:xfrm>
                  <a:off x="4624891" y="4483009"/>
                  <a:ext cx="4483147" cy="2103178"/>
                  <a:chOff x="4624891" y="4483009"/>
                  <a:chExt cx="4483147" cy="2103178"/>
                </a:xfrm>
              </p:grpSpPr>
              <p:sp>
                <p:nvSpPr>
                  <p:cNvPr id="79" name="矩形 78"/>
                  <p:cNvSpPr/>
                  <p:nvPr/>
                </p:nvSpPr>
                <p:spPr bwMode="auto">
                  <a:xfrm>
                    <a:off x="4624891" y="4483009"/>
                    <a:ext cx="4483147" cy="310233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 bwMode="auto">
                  <a:xfrm>
                    <a:off x="4624891" y="4831430"/>
                    <a:ext cx="4483147" cy="1754757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76" name="文字方塊 75"/>
              <p:cNvSpPr txBox="1"/>
              <p:nvPr/>
            </p:nvSpPr>
            <p:spPr>
              <a:xfrm>
                <a:off x="1651390" y="4966086"/>
                <a:ext cx="692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+mn-ea"/>
                    <a:ea typeface="+mn-ea"/>
                  </a:rPr>
                  <a:t>ERP</a:t>
                </a:r>
                <a:endParaRPr lang="zh-TW" altLang="en-US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9" name="向右箭號 88"/>
            <p:cNvSpPr/>
            <p:nvPr/>
          </p:nvSpPr>
          <p:spPr bwMode="auto">
            <a:xfrm>
              <a:off x="6957842" y="1772822"/>
              <a:ext cx="362224" cy="29127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495831" y="2372538"/>
              <a:ext cx="1810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+mn-ea"/>
                  <a:ea typeface="+mn-ea"/>
                </a:rPr>
                <a:t>資訊進入</a:t>
              </a:r>
              <a:r>
                <a:rPr lang="en-US" altLang="zh-TW" sz="1600" dirty="0">
                  <a:latin typeface="+mn-ea"/>
                  <a:ea typeface="+mn-ea"/>
                </a:rPr>
                <a:t>ERP</a:t>
              </a:r>
              <a:r>
                <a:rPr lang="zh-TW" altLang="en-US" sz="1600" dirty="0">
                  <a:latin typeface="+mn-ea"/>
                  <a:ea typeface="+mn-ea"/>
                </a:rPr>
                <a:t>系統</a:t>
              </a:r>
              <a:endParaRPr lang="en-US" altLang="zh-TW" sz="1600" dirty="0">
                <a:latin typeface="+mn-ea"/>
                <a:ea typeface="+mn-ea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0542582" y="2309526"/>
            <a:ext cx="9865853" cy="3958406"/>
            <a:chOff x="9780582" y="2309526"/>
            <a:chExt cx="9865853" cy="3958406"/>
          </a:xfrm>
        </p:grpSpPr>
        <p:grpSp>
          <p:nvGrpSpPr>
            <p:cNvPr id="3" name="群組 2"/>
            <p:cNvGrpSpPr/>
            <p:nvPr/>
          </p:nvGrpSpPr>
          <p:grpSpPr>
            <a:xfrm>
              <a:off x="10258797" y="2309526"/>
              <a:ext cx="9387638" cy="3958406"/>
              <a:chOff x="10258797" y="2309526"/>
              <a:chExt cx="9387638" cy="3958406"/>
            </a:xfrm>
          </p:grpSpPr>
          <p:grpSp>
            <p:nvGrpSpPr>
              <p:cNvPr id="59" name="群組 58"/>
              <p:cNvGrpSpPr/>
              <p:nvPr/>
            </p:nvGrpSpPr>
            <p:grpSpPr>
              <a:xfrm>
                <a:off x="10258797" y="2309526"/>
                <a:ext cx="9387638" cy="3958406"/>
                <a:chOff x="10258797" y="2309526"/>
                <a:chExt cx="9387638" cy="3958406"/>
              </a:xfrm>
            </p:grpSpPr>
            <p:pic>
              <p:nvPicPr>
                <p:cNvPr id="7" name="Picture 2" descr="ãé»è¦äººãçåçæå°çµæ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5218382" y="2320669"/>
                  <a:ext cx="861374" cy="8252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ãå®¢æ¶ãçåçæå°çµæ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58797" y="3170518"/>
                  <a:ext cx="1510381" cy="11235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文字方塊 12"/>
                <p:cNvSpPr txBox="1"/>
                <p:nvPr/>
              </p:nvSpPr>
              <p:spPr>
                <a:xfrm>
                  <a:off x="14363257" y="4452050"/>
                  <a:ext cx="2809608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latin typeface="+mn-ea"/>
                      <a:ea typeface="+mn-ea"/>
                    </a:rPr>
                    <a:t>透過</a:t>
                  </a:r>
                  <a:r>
                    <a:rPr lang="en-US" altLang="zh-TW" sz="1600" dirty="0">
                      <a:latin typeface="+mn-ea"/>
                      <a:ea typeface="+mn-ea"/>
                    </a:rPr>
                    <a:t>AI</a:t>
                  </a:r>
                  <a:r>
                    <a:rPr lang="zh-TW" altLang="en-US" sz="1600" dirty="0">
                      <a:latin typeface="+mn-ea"/>
                      <a:ea typeface="+mn-ea"/>
                    </a:rPr>
                    <a:t>分析，</a:t>
                  </a:r>
                  <a:r>
                    <a:rPr lang="zh-TW" altLang="en-US" sz="1600" b="1" dirty="0">
                      <a:latin typeface="+mn-ea"/>
                      <a:ea typeface="+mn-ea"/>
                    </a:rPr>
                    <a:t>自動辨識資訊填入網頁欄位</a:t>
                  </a:r>
                  <a:endParaRPr lang="en-US" altLang="zh-TW" sz="1600" b="1" dirty="0">
                    <a:latin typeface="+mn-ea"/>
                    <a:ea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1600" dirty="0">
                      <a:latin typeface="+mn-ea"/>
                      <a:ea typeface="+mn-ea"/>
                    </a:rPr>
                    <a:t>調閱相近</a:t>
                  </a:r>
                  <a:r>
                    <a:rPr lang="en-US" altLang="zh-TW" sz="1600" dirty="0">
                      <a:latin typeface="+mn-ea"/>
                      <a:ea typeface="+mn-ea"/>
                    </a:rPr>
                    <a:t>BOM</a:t>
                  </a:r>
                  <a:r>
                    <a:rPr lang="zh-TW" altLang="en-US" sz="1600" dirty="0">
                      <a:latin typeface="+mn-ea"/>
                      <a:ea typeface="+mn-ea"/>
                    </a:rPr>
                    <a:t>表，</a:t>
                  </a:r>
                  <a:r>
                    <a:rPr lang="zh-TW" altLang="en-US" sz="1600" b="1" dirty="0">
                      <a:latin typeface="+mn-ea"/>
                      <a:ea typeface="+mn-ea"/>
                    </a:rPr>
                    <a:t>自動帶出其他可能缺少物料</a:t>
                  </a:r>
                  <a:endParaRPr lang="en-US" altLang="zh-TW" sz="1600" b="1" dirty="0">
                    <a:latin typeface="+mn-ea"/>
                    <a:ea typeface="+mn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TW" altLang="en-US" sz="1600" b="1" dirty="0">
                      <a:latin typeface="+mn-ea"/>
                      <a:ea typeface="+mn-ea"/>
                    </a:rPr>
                    <a:t>開放人員手動編輯調整，確認表單資訊 </a:t>
                  </a:r>
                  <a:r>
                    <a:rPr lang="en-US" altLang="zh-TW" sz="16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TW" altLang="en-US" sz="16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回饋</a:t>
                  </a:r>
                  <a:r>
                    <a:rPr lang="en-US" altLang="zh-TW" sz="16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AI</a:t>
                  </a:r>
                  <a:r>
                    <a:rPr lang="zh-TW" altLang="en-US" sz="16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模型自學更新</a:t>
                  </a:r>
                  <a:r>
                    <a:rPr lang="en-US" altLang="zh-TW" sz="16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</a:p>
              </p:txBody>
            </p:sp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946" y="3421153"/>
                  <a:ext cx="1241329" cy="803214"/>
                </a:xfrm>
                <a:prstGeom prst="rect">
                  <a:avLst/>
                </a:prstGeom>
              </p:spPr>
            </p:pic>
            <p:grpSp>
              <p:nvGrpSpPr>
                <p:cNvPr id="16" name="群組 15"/>
                <p:cNvGrpSpPr>
                  <a:grpSpLocks noChangeAspect="1"/>
                </p:cNvGrpSpPr>
                <p:nvPr/>
              </p:nvGrpSpPr>
              <p:grpSpPr>
                <a:xfrm>
                  <a:off x="14568178" y="3371423"/>
                  <a:ext cx="2052000" cy="1055954"/>
                  <a:chOff x="5247889" y="3266359"/>
                  <a:chExt cx="2923070" cy="1504207"/>
                </a:xfrm>
              </p:grpSpPr>
              <p:pic>
                <p:nvPicPr>
                  <p:cNvPr id="15" name="圖片 14"/>
                  <p:cNvPicPr>
                    <a:picLocks noChangeAspect="1"/>
                  </p:cNvPicPr>
                  <p:nvPr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47889" y="3266359"/>
                    <a:ext cx="2923069" cy="1504207"/>
                  </a:xfrm>
                  <a:prstGeom prst="rect">
                    <a:avLst/>
                  </a:prstGeom>
                </p:spPr>
              </p:pic>
              <p:pic>
                <p:nvPicPr>
                  <p:cNvPr id="14" name="圖片 13"/>
                  <p:cNvPicPr>
                    <a:picLocks noChangeAspect="1"/>
                  </p:cNvPicPr>
                  <p:nvPr/>
                </p:nvPicPr>
                <p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5593" y="4177112"/>
                    <a:ext cx="2145366" cy="5181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文字方塊 21"/>
                <p:cNvSpPr txBox="1"/>
                <p:nvPr/>
              </p:nvSpPr>
              <p:spPr>
                <a:xfrm>
                  <a:off x="12288384" y="4452050"/>
                  <a:ext cx="20977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600" dirty="0">
                      <a:latin typeface="+mn-ea"/>
                      <a:ea typeface="+mn-ea"/>
                    </a:rPr>
                    <a:t>上傳檔案至自動訂單流程系統</a:t>
                  </a:r>
                </a:p>
              </p:txBody>
            </p:sp>
            <p:sp>
              <p:nvSpPr>
                <p:cNvPr id="17" name="向右箭號 16"/>
                <p:cNvSpPr/>
                <p:nvPr/>
              </p:nvSpPr>
              <p:spPr bwMode="auto">
                <a:xfrm>
                  <a:off x="12062857" y="3732306"/>
                  <a:ext cx="362224" cy="291273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zh-TW" altLang="en-US">
                    <a:latin typeface="Arial" charset="0"/>
                  </a:endParaRPr>
                </a:p>
              </p:txBody>
            </p:sp>
            <p:sp>
              <p:nvSpPr>
                <p:cNvPr id="24" name="向右箭號 23"/>
                <p:cNvSpPr/>
                <p:nvPr/>
              </p:nvSpPr>
              <p:spPr bwMode="auto">
                <a:xfrm>
                  <a:off x="14072751" y="3732306"/>
                  <a:ext cx="362224" cy="291273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zh-TW" altLang="en-US">
                    <a:latin typeface="Arial" charset="0"/>
                  </a:endParaRPr>
                </a:p>
              </p:txBody>
            </p:sp>
            <p:cxnSp>
              <p:nvCxnSpPr>
                <p:cNvPr id="19" name="直線單箭頭接點 18"/>
                <p:cNvCxnSpPr>
                  <a:stCxn id="7" idx="2"/>
                </p:cNvCxnSpPr>
                <p:nvPr/>
              </p:nvCxnSpPr>
              <p:spPr bwMode="auto">
                <a:xfrm flipH="1">
                  <a:off x="15647967" y="3145881"/>
                  <a:ext cx="1102" cy="2520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  <p:sp>
              <p:nvSpPr>
                <p:cNvPr id="27" name="向右箭號 26"/>
                <p:cNvSpPr/>
                <p:nvPr/>
              </p:nvSpPr>
              <p:spPr bwMode="auto">
                <a:xfrm>
                  <a:off x="16810641" y="3732306"/>
                  <a:ext cx="362224" cy="291273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zh-TW" altLang="en-US">
                    <a:latin typeface="Arial" charset="0"/>
                  </a:endParaRPr>
                </a:p>
              </p:txBody>
            </p:sp>
            <p:grpSp>
              <p:nvGrpSpPr>
                <p:cNvPr id="33" name="群組 32"/>
                <p:cNvGrpSpPr/>
                <p:nvPr/>
              </p:nvGrpSpPr>
              <p:grpSpPr>
                <a:xfrm>
                  <a:off x="17363328" y="3413125"/>
                  <a:ext cx="2283107" cy="1014252"/>
                  <a:chOff x="1509531" y="4412486"/>
                  <a:chExt cx="2283107" cy="1014252"/>
                </a:xfrm>
              </p:grpSpPr>
              <p:grpSp>
                <p:nvGrpSpPr>
                  <p:cNvPr id="34" name="群組 33"/>
                  <p:cNvGrpSpPr/>
                  <p:nvPr/>
                </p:nvGrpSpPr>
                <p:grpSpPr>
                  <a:xfrm>
                    <a:off x="2580070" y="4412486"/>
                    <a:ext cx="907768" cy="709452"/>
                    <a:chOff x="4624891" y="4483009"/>
                    <a:chExt cx="4483148" cy="2103178"/>
                  </a:xfrm>
                </p:grpSpPr>
                <p:pic>
                  <p:nvPicPr>
                    <p:cNvPr id="47" name="圖片 46"/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1970" y="4533802"/>
                      <a:ext cx="4456069" cy="200159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8" name="群組 47"/>
                    <p:cNvGrpSpPr/>
                    <p:nvPr/>
                  </p:nvGrpSpPr>
                  <p:grpSpPr>
                    <a:xfrm>
                      <a:off x="4624891" y="4483009"/>
                      <a:ext cx="4483147" cy="2103178"/>
                      <a:chOff x="4624891" y="4483009"/>
                      <a:chExt cx="4483147" cy="2103178"/>
                    </a:xfrm>
                  </p:grpSpPr>
                  <p:sp>
                    <p:nvSpPr>
                      <p:cNvPr id="49" name="矩形 48"/>
                      <p:cNvSpPr/>
                      <p:nvPr/>
                    </p:nvSpPr>
                    <p:spPr bwMode="auto">
                      <a:xfrm>
                        <a:off x="4624891" y="4483009"/>
                        <a:ext cx="4483147" cy="31023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  <p:sp>
                    <p:nvSpPr>
                      <p:cNvPr id="50" name="矩形 49"/>
                      <p:cNvSpPr/>
                      <p:nvPr/>
                    </p:nvSpPr>
                    <p:spPr bwMode="auto">
                      <a:xfrm>
                        <a:off x="4624891" y="4831430"/>
                        <a:ext cx="4483147" cy="175475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36" name="圓柱 35"/>
                  <p:cNvSpPr/>
                  <p:nvPr/>
                </p:nvSpPr>
                <p:spPr bwMode="auto">
                  <a:xfrm>
                    <a:off x="1509531" y="4720272"/>
                    <a:ext cx="991615" cy="627663"/>
                  </a:xfrm>
                  <a:prstGeom prst="can">
                    <a:avLst>
                      <a:gd name="adj" fmla="val 38564"/>
                    </a:avLst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1" hangingPunct="1"/>
                    <a:endParaRPr lang="zh-TW" altLang="en-US"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37" name="群組 36"/>
                  <p:cNvGrpSpPr/>
                  <p:nvPr/>
                </p:nvGrpSpPr>
                <p:grpSpPr>
                  <a:xfrm>
                    <a:off x="2732470" y="4564886"/>
                    <a:ext cx="907768" cy="709452"/>
                    <a:chOff x="4624891" y="4483009"/>
                    <a:chExt cx="4483148" cy="2103178"/>
                  </a:xfrm>
                </p:grpSpPr>
                <p:pic>
                  <p:nvPicPr>
                    <p:cNvPr id="43" name="圖片 42"/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1970" y="4533802"/>
                      <a:ext cx="4456069" cy="200159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4" name="群組 43"/>
                    <p:cNvGrpSpPr/>
                    <p:nvPr/>
                  </p:nvGrpSpPr>
                  <p:grpSpPr>
                    <a:xfrm>
                      <a:off x="4624891" y="4483009"/>
                      <a:ext cx="4483147" cy="2103178"/>
                      <a:chOff x="4624891" y="4483009"/>
                      <a:chExt cx="4483147" cy="2103178"/>
                    </a:xfrm>
                  </p:grpSpPr>
                  <p:sp>
                    <p:nvSpPr>
                      <p:cNvPr id="45" name="矩形 44"/>
                      <p:cNvSpPr/>
                      <p:nvPr/>
                    </p:nvSpPr>
                    <p:spPr bwMode="auto">
                      <a:xfrm>
                        <a:off x="4624891" y="4483009"/>
                        <a:ext cx="4483147" cy="31023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  <p:sp>
                    <p:nvSpPr>
                      <p:cNvPr id="46" name="矩形 45"/>
                      <p:cNvSpPr/>
                      <p:nvPr/>
                    </p:nvSpPr>
                    <p:spPr bwMode="auto">
                      <a:xfrm>
                        <a:off x="4624891" y="4831430"/>
                        <a:ext cx="4483147" cy="175475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8" name="群組 37"/>
                  <p:cNvGrpSpPr/>
                  <p:nvPr/>
                </p:nvGrpSpPr>
                <p:grpSpPr>
                  <a:xfrm>
                    <a:off x="2884870" y="4717286"/>
                    <a:ext cx="907768" cy="709452"/>
                    <a:chOff x="4624891" y="4483009"/>
                    <a:chExt cx="4483148" cy="2103178"/>
                  </a:xfrm>
                </p:grpSpPr>
                <p:pic>
                  <p:nvPicPr>
                    <p:cNvPr id="39" name="圖片 38"/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1970" y="4533802"/>
                      <a:ext cx="4456069" cy="200159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0" name="群組 39"/>
                    <p:cNvGrpSpPr/>
                    <p:nvPr/>
                  </p:nvGrpSpPr>
                  <p:grpSpPr>
                    <a:xfrm>
                      <a:off x="4624891" y="4483009"/>
                      <a:ext cx="4483147" cy="2103178"/>
                      <a:chOff x="4624891" y="4483009"/>
                      <a:chExt cx="4483147" cy="2103178"/>
                    </a:xfrm>
                  </p:grpSpPr>
                  <p:sp>
                    <p:nvSpPr>
                      <p:cNvPr id="41" name="矩形 40"/>
                      <p:cNvSpPr/>
                      <p:nvPr/>
                    </p:nvSpPr>
                    <p:spPr bwMode="auto">
                      <a:xfrm>
                        <a:off x="4624891" y="4483009"/>
                        <a:ext cx="4483147" cy="31023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  <p:sp>
                    <p:nvSpPr>
                      <p:cNvPr id="42" name="矩形 41"/>
                      <p:cNvSpPr/>
                      <p:nvPr/>
                    </p:nvSpPr>
                    <p:spPr bwMode="auto">
                      <a:xfrm>
                        <a:off x="4624891" y="4831430"/>
                        <a:ext cx="4483147" cy="175475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/>
                      </a:lnRef>
                      <a:fillRef idx="1">
                        <a:schemeClr val="lt1"/>
                      </a:fillRef>
                      <a:effectRef idx="0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1" hangingPunct="1"/>
                        <a:endParaRPr lang="zh-TW" altLang="en-US">
                          <a:solidFill>
                            <a:schemeClr val="tx1"/>
                          </a:solidFill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1651390" y="4966086"/>
                    <a:ext cx="6922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b="1" dirty="0" smtClean="0">
                        <a:latin typeface="+mn-ea"/>
                        <a:ea typeface="+mn-ea"/>
                      </a:rPr>
                      <a:t>ERP</a:t>
                    </a:r>
                    <a:endParaRPr lang="zh-TW" altLang="en-US" b="1" dirty="0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52" name="文字方塊 51"/>
                <p:cNvSpPr txBox="1"/>
                <p:nvPr/>
              </p:nvSpPr>
              <p:spPr>
                <a:xfrm>
                  <a:off x="17370715" y="4452050"/>
                  <a:ext cx="22408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1600" dirty="0">
                      <a:latin typeface="+mn-ea"/>
                      <a:ea typeface="+mn-ea"/>
                    </a:rPr>
                    <a:t>透過自動訂單流程系統將資訊傳入</a:t>
                  </a:r>
                  <a:r>
                    <a:rPr lang="en-US" altLang="zh-TW" sz="1600" dirty="0">
                      <a:latin typeface="+mn-ea"/>
                      <a:ea typeface="+mn-ea"/>
                    </a:rPr>
                    <a:t>ERP</a:t>
                  </a:r>
                  <a:r>
                    <a:rPr lang="zh-TW" altLang="en-US" sz="1600" dirty="0">
                      <a:latin typeface="+mn-ea"/>
                      <a:ea typeface="+mn-ea"/>
                    </a:rPr>
                    <a:t>系統</a:t>
                  </a:r>
                </a:p>
              </p:txBody>
            </p:sp>
            <p:pic>
              <p:nvPicPr>
                <p:cNvPr id="53" name="Picture 2" descr="ãé»è¦äººãçåçæå°çµæ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4393622" y="2309526"/>
                  <a:ext cx="861374" cy="8252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4" name="直線單箭頭接點 53"/>
                <p:cNvCxnSpPr>
                  <a:stCxn id="53" idx="2"/>
                </p:cNvCxnSpPr>
                <p:nvPr/>
              </p:nvCxnSpPr>
              <p:spPr bwMode="auto">
                <a:xfrm flipH="1">
                  <a:off x="14823207" y="3134738"/>
                  <a:ext cx="1102" cy="2520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</p:grpSp>
          <p:pic>
            <p:nvPicPr>
              <p:cNvPr id="91" name="Picture 14" descr="ãå·¥å·ãçåçæå°çµæ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5632" y="3229836"/>
                <a:ext cx="479524" cy="479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3" name="文字方塊 92"/>
            <p:cNvSpPr txBox="1"/>
            <p:nvPr/>
          </p:nvSpPr>
          <p:spPr>
            <a:xfrm>
              <a:off x="9780582" y="4452050"/>
              <a:ext cx="2587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+mn-ea"/>
                  <a:ea typeface="+mn-ea"/>
                </a:rPr>
                <a:t>客戶溝通，取得</a:t>
              </a:r>
              <a:r>
                <a:rPr lang="en-US" altLang="zh-TW" sz="1600" dirty="0">
                  <a:latin typeface="+mn-ea"/>
                  <a:ea typeface="+mn-ea"/>
                </a:rPr>
                <a:t>PO</a:t>
              </a:r>
              <a:r>
                <a:rPr lang="zh-TW" altLang="en-US" sz="1600" dirty="0">
                  <a:latin typeface="+mn-ea"/>
                </a:rPr>
                <a:t> ，</a:t>
              </a:r>
              <a:r>
                <a:rPr lang="en-US" altLang="zh-TW" sz="1600" dirty="0">
                  <a:latin typeface="+mn-ea"/>
                  <a:ea typeface="+mn-ea"/>
                </a:rPr>
                <a:t> </a:t>
              </a:r>
              <a:r>
                <a:rPr lang="en-US" altLang="zh-TW" sz="1600" dirty="0" err="1">
                  <a:latin typeface="+mn-ea"/>
                  <a:ea typeface="+mn-ea"/>
                </a:rPr>
                <a:t>TachPack</a:t>
              </a:r>
              <a:r>
                <a:rPr lang="zh-TW" altLang="en-US" sz="1600" dirty="0">
                  <a:latin typeface="+mn-ea"/>
                </a:rPr>
                <a:t> ， </a:t>
              </a:r>
              <a:r>
                <a:rPr lang="en-US" altLang="zh-TW" sz="1600" dirty="0">
                  <a:latin typeface="+mn-ea"/>
                  <a:ea typeface="+mn-ea"/>
                </a:rPr>
                <a:t>Packing</a:t>
              </a:r>
              <a:r>
                <a:rPr lang="zh-TW" altLang="en-US" sz="1600" dirty="0">
                  <a:latin typeface="+mn-ea"/>
                  <a:ea typeface="+mn-ea"/>
                </a:rPr>
                <a:t>檔案 </a:t>
              </a:r>
              <a:r>
                <a:rPr lang="en-US" altLang="zh-TW" sz="1600" dirty="0">
                  <a:latin typeface="+mn-ea"/>
                </a:rPr>
                <a:t>(Word, Excel, PDF, JPG</a:t>
              </a:r>
              <a:r>
                <a:rPr lang="zh-TW" altLang="en-US" sz="1600" dirty="0">
                  <a:latin typeface="+mn-ea"/>
                </a:rPr>
                <a:t>檔</a:t>
              </a:r>
              <a:r>
                <a:rPr lang="en-US" altLang="zh-TW" sz="1600" dirty="0">
                  <a:latin typeface="+mn-ea"/>
                </a:rPr>
                <a:t>)</a:t>
              </a:r>
              <a:endParaRPr lang="zh-TW" altLang="en-US" sz="1600" dirty="0">
                <a:latin typeface="+mn-ea"/>
                <a:ea typeface="+mn-ea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845541" y="1124248"/>
            <a:ext cx="8100000" cy="1930012"/>
            <a:chOff x="464541" y="1124248"/>
            <a:chExt cx="8100000" cy="193001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541" y="1124248"/>
              <a:ext cx="8100000" cy="1930012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</p:pic>
        <p:sp>
          <p:nvSpPr>
            <p:cNvPr id="67" name="文字方塊 66"/>
            <p:cNvSpPr txBox="1"/>
            <p:nvPr/>
          </p:nvSpPr>
          <p:spPr>
            <a:xfrm>
              <a:off x="477236" y="1139563"/>
              <a:ext cx="162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AS-IS(</a:t>
              </a:r>
              <a:r>
                <a:rPr lang="zh-TW" altLang="en-US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現況</a:t>
              </a:r>
              <a:r>
                <a:rPr lang="en-US" altLang="zh-TW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)</a:t>
              </a:r>
              <a:endParaRPr lang="zh-TW" altLang="en-US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845537" y="3197875"/>
            <a:ext cx="8100005" cy="3278131"/>
            <a:chOff x="464536" y="3197874"/>
            <a:chExt cx="8100005" cy="327813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541" y="3198132"/>
              <a:ext cx="8100000" cy="3277873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</p:pic>
        <p:sp>
          <p:nvSpPr>
            <p:cNvPr id="92" name="文字方塊 91"/>
            <p:cNvSpPr txBox="1"/>
            <p:nvPr/>
          </p:nvSpPr>
          <p:spPr>
            <a:xfrm>
              <a:off x="464536" y="3197874"/>
              <a:ext cx="38432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TO-BE(</a:t>
              </a:r>
              <a:r>
                <a:rPr lang="zh-TW" altLang="en-US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導入敏捷式訂單解決方案後</a:t>
              </a:r>
              <a:r>
                <a:rPr lang="en-US" altLang="zh-TW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)</a:t>
              </a:r>
              <a:endParaRPr lang="zh-TW" altLang="en-US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062570"/>
            <a:ext cx="9906000" cy="5557307"/>
            <a:chOff x="0" y="1062570"/>
            <a:chExt cx="9906000" cy="555730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62570"/>
              <a:ext cx="9906000" cy="555730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5435473" y="4007233"/>
              <a:ext cx="3369480" cy="2085341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選擇表格與單元格後，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於右方欄位顯示單元格的內容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0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0" y="1104958"/>
            <a:ext cx="9906000" cy="5514920"/>
            <a:chOff x="0" y="1104958"/>
            <a:chExt cx="9906000" cy="551492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4958"/>
              <a:ext cx="9906000" cy="551492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8099017" y="2143629"/>
              <a:ext cx="525517" cy="409903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  <p:cxnSp>
          <p:nvCxnSpPr>
            <p:cNvPr id="8" name="直線單箭頭接點 7"/>
            <p:cNvCxnSpPr>
              <a:stCxn id="5" idx="1"/>
            </p:cNvCxnSpPr>
            <p:nvPr/>
          </p:nvCxnSpPr>
          <p:spPr bwMode="auto">
            <a:xfrm flipH="1">
              <a:off x="6939455" y="2348581"/>
              <a:ext cx="1159562" cy="46819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720" y="296143"/>
            <a:ext cx="7143281" cy="1038671"/>
          </a:xfrm>
        </p:spPr>
        <p:txBody>
          <a:bodyPr/>
          <a:lstStyle/>
          <a:p>
            <a:r>
              <a:rPr lang="zh-TW" altLang="en-US" sz="2800" dirty="0"/>
              <a:t>若有沒被辨識出的表格，按下</a:t>
            </a:r>
            <a:r>
              <a:rPr lang="en-US" altLang="zh-TW" sz="2800" dirty="0"/>
              <a:t>+</a:t>
            </a:r>
            <a:r>
              <a:rPr lang="zh-TW" altLang="en-US" sz="2800" dirty="0"/>
              <a:t>後，右方圖表中的框線會清空，需手動再拉出一個框線範圍代表欲新增的表格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39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1100490"/>
            <a:ext cx="9906000" cy="5519388"/>
            <a:chOff x="0" y="1100490"/>
            <a:chExt cx="9906000" cy="551938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0490"/>
              <a:ext cx="9906000" cy="551938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8027100" y="5151878"/>
              <a:ext cx="525517" cy="409903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  <p:cxnSp>
          <p:nvCxnSpPr>
            <p:cNvPr id="6" name="直線單箭頭接點 5"/>
            <p:cNvCxnSpPr>
              <a:stCxn id="5" idx="0"/>
            </p:cNvCxnSpPr>
            <p:nvPr/>
          </p:nvCxnSpPr>
          <p:spPr bwMode="auto">
            <a:xfrm flipH="1" flipV="1">
              <a:off x="6914508" y="2691829"/>
              <a:ext cx="1375351" cy="246004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720" y="296143"/>
            <a:ext cx="7143281" cy="1185816"/>
          </a:xfrm>
        </p:spPr>
        <p:txBody>
          <a:bodyPr/>
          <a:lstStyle/>
          <a:p>
            <a:r>
              <a:rPr lang="zh-TW" altLang="en-US" sz="2800" dirty="0"/>
              <a:t>若有沒被辨識出的單元格，按下</a:t>
            </a:r>
            <a:r>
              <a:rPr lang="en-US" altLang="zh-TW" sz="2800" dirty="0"/>
              <a:t>+</a:t>
            </a:r>
            <a:r>
              <a:rPr lang="zh-TW" altLang="en-US" sz="2800" dirty="0"/>
              <a:t>後，右方圖表中的框線會清空，需手動再拉出一個框線範圍代表欲新增的單元格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53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 </a:t>
            </a:r>
            <a:r>
              <a:rPr lang="en-US" altLang="zh-TW" dirty="0" smtClean="0"/>
              <a:t>user-</a:t>
            </a:r>
            <a:r>
              <a:rPr lang="zh-TW" altLang="en-US" dirty="0" smtClean="0"/>
              <a:t>單元格校正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4" y="1140431"/>
            <a:ext cx="9811366" cy="54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上一</a:t>
            </a:r>
            <a:r>
              <a:rPr lang="zh-TW" altLang="en-US" dirty="0"/>
              <a:t>步</a:t>
            </a:r>
            <a:r>
              <a:rPr lang="zh-TW" altLang="en-US" dirty="0" smtClean="0"/>
              <a:t>表格校正後，此步驟進行表格類型校正與座標格式轉換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設計中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4" y="1140431"/>
            <a:ext cx="9811366" cy="54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 </a:t>
            </a:r>
            <a:r>
              <a:rPr lang="en-US" altLang="zh-TW" dirty="0" smtClean="0"/>
              <a:t>user-ERP</a:t>
            </a:r>
            <a:r>
              <a:rPr lang="zh-TW" altLang="en-US" dirty="0" smtClean="0"/>
              <a:t> 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" y="1140431"/>
            <a:ext cx="9876818" cy="54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將上傳的檔案經辨識後呈現至可人工編輯的頁面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0" y="1153324"/>
            <a:ext cx="9906000" cy="5549678"/>
            <a:chOff x="0" y="1070200"/>
            <a:chExt cx="9906000" cy="5549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70200"/>
              <a:ext cx="9906000" cy="554967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745698" y="4962419"/>
              <a:ext cx="905089" cy="3801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</a:t>
            </a:r>
            <a:r>
              <a:rPr lang="zh-TW" altLang="en-US" dirty="0" smtClean="0"/>
              <a:t>上傳的檔案與之前上傳過的版本之比較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  <p:grpSp>
        <p:nvGrpSpPr>
          <p:cNvPr id="12" name="群組 11"/>
          <p:cNvGrpSpPr/>
          <p:nvPr/>
        </p:nvGrpSpPr>
        <p:grpSpPr>
          <a:xfrm>
            <a:off x="0" y="1070200"/>
            <a:ext cx="9906000" cy="5549678"/>
            <a:chOff x="0" y="1070200"/>
            <a:chExt cx="9906000" cy="5549678"/>
          </a:xfrm>
        </p:grpSpPr>
        <p:grpSp>
          <p:nvGrpSpPr>
            <p:cNvPr id="10" name="群組 9"/>
            <p:cNvGrpSpPr/>
            <p:nvPr/>
          </p:nvGrpSpPr>
          <p:grpSpPr>
            <a:xfrm>
              <a:off x="0" y="1070200"/>
              <a:ext cx="9906000" cy="5549678"/>
              <a:chOff x="0" y="1070200"/>
              <a:chExt cx="9906000" cy="5549678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70200"/>
                <a:ext cx="9906000" cy="5549678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 bwMode="auto">
              <a:xfrm>
                <a:off x="941902" y="1451149"/>
                <a:ext cx="8078808" cy="2925642"/>
              </a:xfrm>
              <a:prstGeom prst="rect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zh-TW" altLang="en-US">
                  <a:latin typeface="Arial" charset="0"/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4719037" y="3845039"/>
                <a:ext cx="41088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兩者版本的差異處呈現方式尚在設計中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 bwMode="auto">
            <a:xfrm>
              <a:off x="4745698" y="4962419"/>
              <a:ext cx="905089" cy="3801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/>
              <a:t>對應</a:t>
            </a:r>
            <a:r>
              <a:rPr lang="en-US" altLang="zh-TW" sz="3200" dirty="0"/>
              <a:t>cover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page</a:t>
            </a:r>
            <a:r>
              <a:rPr lang="zh-TW" altLang="en-US" sz="3200" dirty="0" smtClean="0"/>
              <a:t>，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value</a:t>
            </a:r>
            <a:r>
              <a:rPr lang="zh-TW" altLang="en-US" sz="3200" dirty="0" smtClean="0"/>
              <a:t>皆可編輯，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旁邊顯示對應的</a:t>
            </a:r>
            <a:r>
              <a:rPr lang="en-US" altLang="zh-TW" sz="3200" dirty="0" smtClean="0"/>
              <a:t>ERP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key(</a:t>
            </a:r>
            <a:r>
              <a:rPr lang="zh-TW" altLang="en-US" sz="3200" dirty="0" smtClean="0"/>
              <a:t>灰色字體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0" y="1070200"/>
            <a:ext cx="9906000" cy="5549678"/>
            <a:chOff x="0" y="1070200"/>
            <a:chExt cx="9906000" cy="5549678"/>
          </a:xfrm>
        </p:grpSpPr>
        <p:grpSp>
          <p:nvGrpSpPr>
            <p:cNvPr id="6" name="群組 5"/>
            <p:cNvGrpSpPr/>
            <p:nvPr/>
          </p:nvGrpSpPr>
          <p:grpSpPr>
            <a:xfrm>
              <a:off x="0" y="1070200"/>
              <a:ext cx="9906000" cy="5549678"/>
              <a:chOff x="0" y="1070200"/>
              <a:chExt cx="9906000" cy="554967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70200"/>
                <a:ext cx="9906000" cy="5549678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 bwMode="auto">
              <a:xfrm>
                <a:off x="1290004" y="4595454"/>
                <a:ext cx="7330013" cy="1866991"/>
              </a:xfrm>
              <a:prstGeom prst="rect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zh-TW" altLang="en-US">
                  <a:latin typeface="Arial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 bwMode="auto">
            <a:xfrm>
              <a:off x="4745698" y="4962419"/>
              <a:ext cx="905089" cy="3801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5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對應</a:t>
            </a:r>
            <a:r>
              <a:rPr lang="en-US" altLang="zh-TW" dirty="0"/>
              <a:t>BOM</a:t>
            </a:r>
            <a:r>
              <a:rPr lang="zh-TW" altLang="en-US" dirty="0" smtClean="0"/>
              <a:t>內容，可整個直行、橫列刪除，亦可按下</a:t>
            </a:r>
            <a:r>
              <a:rPr lang="en-US" altLang="zh-TW" dirty="0" smtClean="0"/>
              <a:t>+</a:t>
            </a:r>
            <a:r>
              <a:rPr lang="zh-TW" altLang="en-US" dirty="0" smtClean="0"/>
              <a:t>新增一個橫列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421033" y="1505527"/>
            <a:ext cx="9103967" cy="5114350"/>
            <a:chOff x="40032" y="1505527"/>
            <a:chExt cx="9103967" cy="51143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2" y="1505527"/>
              <a:ext cx="9103967" cy="51143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1145311" y="3898850"/>
              <a:ext cx="6844146" cy="2465005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4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專案需求與</a:t>
            </a:r>
            <a:r>
              <a:rPr lang="zh-TW" altLang="en-US" dirty="0"/>
              <a:t>目的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811105" y="929528"/>
            <a:ext cx="8305680" cy="525446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TW" altLang="en-US" b="1" dirty="0" smtClean="0"/>
              <a:t>專案需求</a:t>
            </a:r>
            <a:endParaRPr lang="en-US" altLang="zh-TW" b="1" dirty="0" smtClean="0"/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solidFill>
                  <a:schemeClr val="tx1"/>
                </a:solidFill>
              </a:rPr>
              <a:t>建立</a:t>
            </a:r>
            <a:r>
              <a:rPr lang="en-US" altLang="zh-TW" dirty="0" smtClean="0">
                <a:solidFill>
                  <a:schemeClr val="tx1"/>
                </a:solidFill>
              </a:rPr>
              <a:t>AI</a:t>
            </a:r>
            <a:r>
              <a:rPr lang="zh-TW" altLang="en-US" dirty="0" smtClean="0">
                <a:solidFill>
                  <a:schemeClr val="tx1"/>
                </a:solidFill>
              </a:rPr>
              <a:t>敏捷式訂單處理系統，應用於兩間廠商</a:t>
            </a:r>
            <a:r>
              <a:rPr lang="en-US" altLang="zh-TW" dirty="0" smtClean="0">
                <a:solidFill>
                  <a:schemeClr val="tx1"/>
                </a:solidFill>
              </a:rPr>
              <a:t>Tech Pack, PO, Packing</a:t>
            </a:r>
            <a:r>
              <a:rPr lang="zh-TW" altLang="en-US" dirty="0" smtClean="0">
                <a:solidFill>
                  <a:schemeClr val="tx1"/>
                </a:solidFill>
              </a:rPr>
              <a:t>文件處理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solidFill>
                  <a:schemeClr val="tx1"/>
                </a:solidFill>
              </a:rPr>
              <a:t>移轉</a:t>
            </a:r>
            <a:r>
              <a:rPr lang="en-US" altLang="zh-TW" dirty="0" smtClean="0">
                <a:solidFill>
                  <a:schemeClr val="tx1"/>
                </a:solidFill>
              </a:rPr>
              <a:t>Key-Value Pair</a:t>
            </a:r>
            <a:r>
              <a:rPr lang="zh-TW" altLang="en-US" dirty="0" smtClean="0">
                <a:solidFill>
                  <a:schemeClr val="tx1"/>
                </a:solidFill>
              </a:rPr>
              <a:t>萃取關鍵技術，開發及優化</a:t>
            </a:r>
            <a:r>
              <a:rPr lang="en-US" altLang="zh-TW" dirty="0" smtClean="0">
                <a:solidFill>
                  <a:schemeClr val="tx1"/>
                </a:solidFill>
              </a:rPr>
              <a:t>AI</a:t>
            </a:r>
            <a:r>
              <a:rPr lang="zh-TW" altLang="en-US" dirty="0" smtClean="0">
                <a:solidFill>
                  <a:schemeClr val="tx1"/>
                </a:solidFill>
              </a:rPr>
              <a:t>應用模型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b="1" dirty="0" smtClean="0"/>
              <a:t>專案目的：加速訂單處理流程，降低資訊處理人為錯誤</a:t>
            </a:r>
            <a:endParaRPr lang="zh-TW" altLang="en-US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12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720" y="296143"/>
            <a:ext cx="7143281" cy="1181675"/>
          </a:xfrm>
        </p:spPr>
        <p:txBody>
          <a:bodyPr/>
          <a:lstStyle/>
          <a:p>
            <a:r>
              <a:rPr lang="zh-TW" altLang="en-US" sz="3200" dirty="0"/>
              <a:t>系統推薦可新增項目，按下</a:t>
            </a:r>
            <a:r>
              <a:rPr lang="en-US" altLang="zh-TW" sz="3200" dirty="0"/>
              <a:t>v</a:t>
            </a:r>
            <a:r>
              <a:rPr lang="zh-TW" altLang="en-US" sz="3200" dirty="0"/>
              <a:t>自動將內容新增至</a:t>
            </a:r>
            <a:r>
              <a:rPr lang="en-US" altLang="zh-TW" sz="3200" dirty="0"/>
              <a:t>BOM</a:t>
            </a:r>
            <a:r>
              <a:rPr lang="zh-TW" altLang="en-US" sz="3200" dirty="0"/>
              <a:t>內容的最後一行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383334" y="1579418"/>
            <a:ext cx="9141667" cy="5040459"/>
            <a:chOff x="2333" y="1579417"/>
            <a:chExt cx="9141667" cy="504045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t="1623"/>
            <a:stretch/>
          </p:blipFill>
          <p:spPr>
            <a:xfrm>
              <a:off x="2333" y="1579417"/>
              <a:ext cx="9141667" cy="504045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1145311" y="4867564"/>
              <a:ext cx="6844146" cy="1496291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5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1070200"/>
            <a:ext cx="9906000" cy="5549678"/>
            <a:chOff x="0" y="1070200"/>
            <a:chExt cx="9906000" cy="5549678"/>
          </a:xfrm>
        </p:grpSpPr>
        <p:grpSp>
          <p:nvGrpSpPr>
            <p:cNvPr id="7" name="群組 6"/>
            <p:cNvGrpSpPr/>
            <p:nvPr/>
          </p:nvGrpSpPr>
          <p:grpSpPr>
            <a:xfrm>
              <a:off x="0" y="1070200"/>
              <a:ext cx="9906000" cy="5549678"/>
              <a:chOff x="0" y="1070200"/>
              <a:chExt cx="9906000" cy="5549678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070200"/>
                <a:ext cx="9906000" cy="5549678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 bwMode="auto">
              <a:xfrm>
                <a:off x="4745698" y="4962419"/>
                <a:ext cx="905089" cy="38014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 bwMode="auto">
            <a:xfrm>
              <a:off x="8078316" y="1523655"/>
              <a:ext cx="877457" cy="525368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TW" altLang="en-US">
                <a:latin typeface="Arial" charset="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若修改完畢，按下右上角的匯出按鈕，將檔案存進</a:t>
            </a:r>
            <a:r>
              <a:rPr lang="en-US" altLang="zh-TW" dirty="0" smtClean="0"/>
              <a:t>ERP</a:t>
            </a:r>
            <a:r>
              <a:rPr lang="zh-TW" altLang="en-US" dirty="0" smtClean="0"/>
              <a:t>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07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FEBFD2-9DEF-4480-AD16-F87CD7C21A8D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link</a:t>
            </a:r>
            <a:br>
              <a:rPr lang="en-US" altLang="zh-TW" dirty="0"/>
            </a:br>
            <a:r>
              <a:rPr lang="en-US" altLang="zh-TW" dirty="0"/>
              <a:t>https://xd.adobe.com/view/7519e781-cba2-40e9-819c-b0a263141201-204a/?fullscreen&amp;hints=off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25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專案介紹簡報大綱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465948" y="1171254"/>
            <a:ext cx="8997820" cy="5139739"/>
          </a:xfrm>
        </p:spPr>
        <p:txBody>
          <a:bodyPr/>
          <a:lstStyle/>
          <a:p>
            <a:r>
              <a:rPr lang="en-US" altLang="zh-TW" sz="2800" dirty="0"/>
              <a:t>Wireframe</a:t>
            </a:r>
            <a:r>
              <a:rPr lang="zh-TW" altLang="en-US" sz="2800" dirty="0"/>
              <a:t>設計</a:t>
            </a:r>
            <a:endParaRPr lang="en-US" altLang="zh-TW" sz="2800" dirty="0"/>
          </a:p>
          <a:p>
            <a:r>
              <a:rPr lang="zh-TW" altLang="en-US" sz="2800" b="1" dirty="0">
                <a:solidFill>
                  <a:srgbClr val="0000FF"/>
                </a:solidFill>
              </a:rPr>
              <a:t>開發工具介紹</a:t>
            </a:r>
            <a:endParaRPr lang="en-US" altLang="zh-TW" sz="2800" b="1" dirty="0">
              <a:solidFill>
                <a:srgbClr val="0000FF"/>
              </a:solidFill>
            </a:endParaRPr>
          </a:p>
          <a:p>
            <a:r>
              <a:rPr lang="en-US" altLang="zh-TW" sz="2800" dirty="0" smtClean="0"/>
              <a:t>Action Items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6296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開發工</a:t>
            </a:r>
            <a:r>
              <a:rPr lang="zh-TW" altLang="en-US" dirty="0"/>
              <a:t>具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TW" altLang="en-US" b="1" dirty="0"/>
              <a:t>建構管理</a:t>
            </a:r>
            <a:endParaRPr lang="en-US" altLang="zh-TW" b="1" dirty="0"/>
          </a:p>
          <a:p>
            <a:pPr lvl="1">
              <a:spcBef>
                <a:spcPts val="600"/>
              </a:spcBef>
            </a:pPr>
            <a:r>
              <a:rPr lang="en-US" altLang="zh-TW" dirty="0">
                <a:solidFill>
                  <a:schemeClr val="tx1"/>
                </a:solidFill>
              </a:rPr>
              <a:t>SCM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 err="1">
                <a:solidFill>
                  <a:schemeClr val="tx1"/>
                </a:solidFill>
              </a:rPr>
              <a:t>bitBucket</a:t>
            </a:r>
            <a:r>
              <a:rPr lang="zh-TW" altLang="en-US" dirty="0">
                <a:solidFill>
                  <a:schemeClr val="tx1"/>
                </a:solidFill>
              </a:rPr>
              <a:t>為主，建立完整專案</a:t>
            </a:r>
            <a:r>
              <a:rPr lang="en-US" altLang="zh-TW" dirty="0" smtClean="0">
                <a:solidFill>
                  <a:schemeClr val="tx1"/>
                </a:solidFill>
              </a:rPr>
              <a:t>Repo</a:t>
            </a: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solidFill>
                  <a:schemeClr val="tx1"/>
                </a:solidFill>
              </a:rPr>
              <a:t>完整</a:t>
            </a:r>
            <a:r>
              <a:rPr lang="zh-TW" altLang="en-US" dirty="0">
                <a:solidFill>
                  <a:schemeClr val="tx1"/>
                </a:solidFill>
              </a:rPr>
              <a:t>專案資料：</a:t>
            </a:r>
            <a:r>
              <a:rPr lang="en-US" altLang="zh-TW" dirty="0">
                <a:solidFill>
                  <a:schemeClr val="tx1"/>
                </a:solidFill>
              </a:rPr>
              <a:t>NAS</a:t>
            </a: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solidFill>
                  <a:schemeClr val="tx1"/>
                </a:solidFill>
              </a:rPr>
              <a:t>專案</a:t>
            </a:r>
            <a:r>
              <a:rPr lang="zh-TW" altLang="en-US" dirty="0">
                <a:solidFill>
                  <a:schemeClr val="tx1"/>
                </a:solidFill>
              </a:rPr>
              <a:t>共編文件：</a:t>
            </a:r>
            <a:r>
              <a:rPr lang="en-US" altLang="zh-TW" dirty="0">
                <a:solidFill>
                  <a:schemeClr val="tx1"/>
                </a:solidFill>
              </a:rPr>
              <a:t>Configure Files, Constants, Data Schema, Folder Structure, SIT Test case, API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Spec, execution sequence</a:t>
            </a:r>
            <a:r>
              <a:rPr lang="en-US" altLang="zh-TW" dirty="0" smtClean="0">
                <a:solidFill>
                  <a:schemeClr val="tx1"/>
                </a:solidFill>
              </a:rPr>
              <a:t>…</a:t>
            </a:r>
            <a:endParaRPr lang="en-US" altLang="zh-TW" dirty="0" smtClean="0"/>
          </a:p>
          <a:p>
            <a:r>
              <a:rPr lang="en-US" altLang="zh-TW" dirty="0" err="1" smtClean="0"/>
              <a:t>Bitbucket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https://bitbucket.org/CITCRepo/kuohwa/src/master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Branch</a:t>
            </a:r>
            <a:r>
              <a:rPr lang="zh-TW" altLang="en-US" dirty="0" smtClean="0"/>
              <a:t>管理</a:t>
            </a:r>
            <a:endParaRPr lang="en-US" altLang="zh-TW" dirty="0" smtClean="0"/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aster</a:t>
            </a:r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evelop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elease</a:t>
            </a:r>
          </a:p>
          <a:p>
            <a:pPr lvl="1"/>
            <a:r>
              <a:rPr lang="en-US" altLang="zh-TW" dirty="0" err="1" smtClean="0"/>
              <a:t>bugfix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34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2508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702250" y="493167"/>
            <a:ext cx="7886700" cy="652227"/>
          </a:xfrm>
        </p:spPr>
        <p:txBody>
          <a:bodyPr>
            <a:normAutofit/>
          </a:bodyPr>
          <a:lstStyle/>
          <a:p>
            <a:r>
              <a:rPr lang="en-US" altLang="zh-TW" dirty="0"/>
              <a:t>Branching Strategy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4411" y="3531450"/>
            <a:ext cx="904282" cy="4714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master</a:t>
            </a:r>
            <a:endParaRPr lang="zh-TW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2990327" y="3524067"/>
            <a:ext cx="1117803" cy="4714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develop</a:t>
            </a:r>
            <a:endParaRPr lang="zh-TW" altLang="en-US" sz="1200" dirty="0"/>
          </a:p>
        </p:txBody>
      </p:sp>
      <p:cxnSp>
        <p:nvCxnSpPr>
          <p:cNvPr id="14" name="肘形接點 13"/>
          <p:cNvCxnSpPr>
            <a:stCxn id="5" idx="3"/>
            <a:endCxn id="10" idx="1"/>
          </p:cNvCxnSpPr>
          <p:nvPr/>
        </p:nvCxnSpPr>
        <p:spPr>
          <a:xfrm flipV="1">
            <a:off x="1928694" y="3759789"/>
            <a:ext cx="1061633" cy="73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6316123" y="5952267"/>
            <a:ext cx="278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200" dirty="0"/>
              <a:t>version: </a:t>
            </a:r>
          </a:p>
          <a:p>
            <a:pPr algn="l"/>
            <a:r>
              <a:rPr lang="en-US" altLang="zh-TW" sz="1200" dirty="0"/>
              <a:t>&lt;major&gt;.&lt;minor&gt;.&lt;sprint&gt;-&lt;release&gt;</a:t>
            </a:r>
          </a:p>
        </p:txBody>
      </p:sp>
      <p:sp>
        <p:nvSpPr>
          <p:cNvPr id="135" name="匾額 134"/>
          <p:cNvSpPr/>
          <p:nvPr/>
        </p:nvSpPr>
        <p:spPr>
          <a:xfrm>
            <a:off x="1432494" y="3323933"/>
            <a:ext cx="582471" cy="309147"/>
          </a:xfrm>
          <a:prstGeom prst="plaqu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800" dirty="0"/>
              <a:t>robin-0.3.8-2</a:t>
            </a:r>
            <a:endParaRPr lang="zh-TW" altLang="en-US" sz="800" dirty="0"/>
          </a:p>
        </p:txBody>
      </p:sp>
      <p:sp>
        <p:nvSpPr>
          <p:cNvPr id="72" name="矩形 71"/>
          <p:cNvSpPr/>
          <p:nvPr/>
        </p:nvSpPr>
        <p:spPr>
          <a:xfrm>
            <a:off x="4107672" y="4424065"/>
            <a:ext cx="1117801" cy="4714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develop-</a:t>
            </a:r>
          </a:p>
          <a:p>
            <a:pPr algn="ctr"/>
            <a:r>
              <a:rPr lang="en-US" altLang="zh-TW" sz="1200" dirty="0"/>
              <a:t>core</a:t>
            </a:r>
            <a:endParaRPr lang="zh-TW" altLang="en-US" sz="1200" dirty="0"/>
          </a:p>
        </p:txBody>
      </p:sp>
      <p:cxnSp>
        <p:nvCxnSpPr>
          <p:cNvPr id="80" name="肘形接點 79"/>
          <p:cNvCxnSpPr>
            <a:stCxn id="10" idx="2"/>
            <a:endCxn id="72" idx="1"/>
          </p:cNvCxnSpPr>
          <p:nvPr/>
        </p:nvCxnSpPr>
        <p:spPr>
          <a:xfrm rot="16200000" flipH="1">
            <a:off x="3496312" y="4048426"/>
            <a:ext cx="664277" cy="5584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肘形接點 76"/>
          <p:cNvCxnSpPr>
            <a:stCxn id="81" idx="1"/>
            <a:endCxn id="10" idx="3"/>
          </p:cNvCxnSpPr>
          <p:nvPr/>
        </p:nvCxnSpPr>
        <p:spPr>
          <a:xfrm rot="10800000" flipV="1">
            <a:off x="4108131" y="3546913"/>
            <a:ext cx="2071647" cy="2128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81" name="矩形 80"/>
          <p:cNvSpPr/>
          <p:nvPr/>
        </p:nvSpPr>
        <p:spPr>
          <a:xfrm>
            <a:off x="6179777" y="3311192"/>
            <a:ext cx="1273293" cy="4714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rob-11-etc-crawler</a:t>
            </a:r>
            <a:endParaRPr lang="zh-TW" altLang="en-US" sz="12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5302160" y="2967310"/>
            <a:ext cx="10553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PR if a feature completed</a:t>
            </a:r>
            <a:endParaRPr lang="zh-TW" altLang="en-US" sz="1100" dirty="0"/>
          </a:p>
        </p:txBody>
      </p:sp>
      <p:sp>
        <p:nvSpPr>
          <p:cNvPr id="97" name="矩形 96"/>
          <p:cNvSpPr/>
          <p:nvPr/>
        </p:nvSpPr>
        <p:spPr>
          <a:xfrm>
            <a:off x="2990327" y="2512590"/>
            <a:ext cx="1117803" cy="4714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err="1"/>
              <a:t>bugfix</a:t>
            </a:r>
            <a:endParaRPr lang="zh-TW" altLang="en-US" sz="1200" dirty="0"/>
          </a:p>
        </p:txBody>
      </p:sp>
      <p:cxnSp>
        <p:nvCxnSpPr>
          <p:cNvPr id="102" name="肘形接點 101"/>
          <p:cNvCxnSpPr>
            <a:stCxn id="97" idx="1"/>
          </p:cNvCxnSpPr>
          <p:nvPr/>
        </p:nvCxnSpPr>
        <p:spPr>
          <a:xfrm rot="10800000" flipV="1">
            <a:off x="2225965" y="2748311"/>
            <a:ext cx="764363" cy="18860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1" name="文字方塊 130"/>
          <p:cNvSpPr txBox="1"/>
          <p:nvPr/>
        </p:nvSpPr>
        <p:spPr>
          <a:xfrm>
            <a:off x="1829738" y="2330387"/>
            <a:ext cx="1040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merge when bug resolved</a:t>
            </a:r>
            <a:endParaRPr lang="zh-TW" altLang="en-US" sz="1100" dirty="0"/>
          </a:p>
        </p:txBody>
      </p:sp>
      <p:sp>
        <p:nvSpPr>
          <p:cNvPr id="133" name="矩形 132"/>
          <p:cNvSpPr/>
          <p:nvPr/>
        </p:nvSpPr>
        <p:spPr>
          <a:xfrm>
            <a:off x="6176649" y="2375639"/>
            <a:ext cx="1273293" cy="4714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rob-77-wrong-path</a:t>
            </a:r>
            <a:endParaRPr lang="zh-TW" altLang="en-US" sz="1200" dirty="0"/>
          </a:p>
        </p:txBody>
      </p:sp>
      <p:cxnSp>
        <p:nvCxnSpPr>
          <p:cNvPr id="134" name="肘形接點 133"/>
          <p:cNvCxnSpPr>
            <a:stCxn id="133" idx="1"/>
            <a:endCxn id="97" idx="3"/>
          </p:cNvCxnSpPr>
          <p:nvPr/>
        </p:nvCxnSpPr>
        <p:spPr>
          <a:xfrm rot="10800000" flipV="1">
            <a:off x="4108131" y="2611360"/>
            <a:ext cx="2068519" cy="136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5499148" y="2165561"/>
            <a:ext cx="768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PR if bug resolved</a:t>
            </a:r>
            <a:endParaRPr lang="zh-TW" altLang="en-US" sz="11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664069" y="2805177"/>
            <a:ext cx="14093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i="1" dirty="0"/>
              <a:t>create and manage feature branch on your own</a:t>
            </a:r>
            <a:endParaRPr lang="zh-TW" altLang="en-US" sz="1100" i="1" dirty="0"/>
          </a:p>
        </p:txBody>
      </p:sp>
      <p:cxnSp>
        <p:nvCxnSpPr>
          <p:cNvPr id="142" name="肘形接點 141"/>
          <p:cNvCxnSpPr/>
          <p:nvPr/>
        </p:nvCxnSpPr>
        <p:spPr>
          <a:xfrm rot="10800000" flipV="1">
            <a:off x="2993269" y="2742441"/>
            <a:ext cx="12700" cy="91353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7955643" y="3563353"/>
            <a:ext cx="1117803" cy="4714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develop</a:t>
            </a:r>
            <a:endParaRPr lang="zh-TW" altLang="en-US" sz="1200" dirty="0"/>
          </a:p>
        </p:txBody>
      </p:sp>
      <p:sp>
        <p:nvSpPr>
          <p:cNvPr id="156" name="矩形 155"/>
          <p:cNvSpPr/>
          <p:nvPr/>
        </p:nvSpPr>
        <p:spPr>
          <a:xfrm>
            <a:off x="7955643" y="2174918"/>
            <a:ext cx="1117803" cy="47144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err="1"/>
              <a:t>bugfix</a:t>
            </a:r>
            <a:endParaRPr lang="zh-TW" altLang="en-US" sz="1200" dirty="0"/>
          </a:p>
        </p:txBody>
      </p:sp>
      <p:cxnSp>
        <p:nvCxnSpPr>
          <p:cNvPr id="157" name="肘形接點 156"/>
          <p:cNvCxnSpPr>
            <a:stCxn id="10" idx="2"/>
            <a:endCxn id="155" idx="2"/>
          </p:cNvCxnSpPr>
          <p:nvPr/>
        </p:nvCxnSpPr>
        <p:spPr>
          <a:xfrm rot="16200000" flipH="1">
            <a:off x="6012243" y="1532494"/>
            <a:ext cx="39286" cy="4965316"/>
          </a:xfrm>
          <a:prstGeom prst="bentConnector3">
            <a:avLst>
              <a:gd name="adj1" fmla="val 6818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61" name="文字方塊 160"/>
          <p:cNvSpPr txBox="1"/>
          <p:nvPr/>
        </p:nvSpPr>
        <p:spPr>
          <a:xfrm>
            <a:off x="6293365" y="3992713"/>
            <a:ext cx="814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compare</a:t>
            </a:r>
            <a:endParaRPr lang="zh-TW" altLang="en-US" sz="1100" dirty="0"/>
          </a:p>
        </p:txBody>
      </p:sp>
      <p:cxnSp>
        <p:nvCxnSpPr>
          <p:cNvPr id="162" name="肘形接點 161"/>
          <p:cNvCxnSpPr>
            <a:stCxn id="97" idx="0"/>
            <a:endCxn id="156" idx="0"/>
          </p:cNvCxnSpPr>
          <p:nvPr/>
        </p:nvCxnSpPr>
        <p:spPr>
          <a:xfrm rot="5400000" flipH="1" flipV="1">
            <a:off x="5863050" y="-138904"/>
            <a:ext cx="337672" cy="4965316"/>
          </a:xfrm>
          <a:prstGeom prst="bentConnector3">
            <a:avLst>
              <a:gd name="adj1" fmla="val 1676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69" name="肘形接點 168"/>
          <p:cNvCxnSpPr>
            <a:stCxn id="156" idx="1"/>
            <a:endCxn id="133" idx="3"/>
          </p:cNvCxnSpPr>
          <p:nvPr/>
        </p:nvCxnSpPr>
        <p:spPr>
          <a:xfrm rot="10800000" flipV="1">
            <a:off x="7449943" y="2410639"/>
            <a:ext cx="505701" cy="200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72" name="肘形接點 171"/>
          <p:cNvCxnSpPr>
            <a:stCxn id="155" idx="1"/>
            <a:endCxn id="81" idx="3"/>
          </p:cNvCxnSpPr>
          <p:nvPr/>
        </p:nvCxnSpPr>
        <p:spPr>
          <a:xfrm rot="10800000">
            <a:off x="7453071" y="3546915"/>
            <a:ext cx="502573" cy="2521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1" name="文字方塊 180"/>
          <p:cNvSpPr txBox="1"/>
          <p:nvPr/>
        </p:nvSpPr>
        <p:spPr>
          <a:xfrm>
            <a:off x="6328731" y="1673226"/>
            <a:ext cx="814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compare</a:t>
            </a:r>
            <a:endParaRPr lang="zh-TW" altLang="en-US" sz="1100" dirty="0"/>
          </a:p>
        </p:txBody>
      </p:sp>
      <p:cxnSp>
        <p:nvCxnSpPr>
          <p:cNvPr id="183" name="直線接點 182"/>
          <p:cNvCxnSpPr/>
          <p:nvPr/>
        </p:nvCxnSpPr>
        <p:spPr>
          <a:xfrm>
            <a:off x="5414665" y="1620659"/>
            <a:ext cx="0" cy="3145221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5" name="矩形 184"/>
          <p:cNvSpPr/>
          <p:nvPr/>
        </p:nvSpPr>
        <p:spPr>
          <a:xfrm>
            <a:off x="6269066" y="1285292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u="sng" dirty="0"/>
              <a:t>fork repository</a:t>
            </a:r>
            <a:endParaRPr lang="zh-TW" altLang="en-US" u="sng" dirty="0"/>
          </a:p>
        </p:txBody>
      </p:sp>
      <p:sp>
        <p:nvSpPr>
          <p:cNvPr id="186" name="矩形 185"/>
          <p:cNvSpPr/>
          <p:nvPr/>
        </p:nvSpPr>
        <p:spPr>
          <a:xfrm>
            <a:off x="4107672" y="5053653"/>
            <a:ext cx="1117803" cy="4714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develop-</a:t>
            </a:r>
          </a:p>
          <a:p>
            <a:pPr algn="ctr"/>
            <a:r>
              <a:rPr lang="en-US" altLang="zh-TW" sz="1200" dirty="0"/>
              <a:t>rob-12</a:t>
            </a:r>
            <a:endParaRPr lang="zh-TW" altLang="en-US" sz="1200" dirty="0"/>
          </a:p>
        </p:txBody>
      </p:sp>
      <p:cxnSp>
        <p:nvCxnSpPr>
          <p:cNvPr id="187" name="肘形接點 186"/>
          <p:cNvCxnSpPr>
            <a:stCxn id="10" idx="2"/>
            <a:endCxn id="186" idx="1"/>
          </p:cNvCxnSpPr>
          <p:nvPr/>
        </p:nvCxnSpPr>
        <p:spPr>
          <a:xfrm rot="16200000" flipH="1">
            <a:off x="3181518" y="4363220"/>
            <a:ext cx="1293865" cy="5584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36" name="文字方塊 235"/>
          <p:cNvSpPr txBox="1"/>
          <p:nvPr/>
        </p:nvSpPr>
        <p:spPr>
          <a:xfrm>
            <a:off x="4378813" y="5527752"/>
            <a:ext cx="15160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create a top feature branch if necessary. close when done</a:t>
            </a:r>
            <a:endParaRPr lang="zh-TW" altLang="en-US" sz="1100" dirty="0"/>
          </a:p>
        </p:txBody>
      </p:sp>
      <p:sp>
        <p:nvSpPr>
          <p:cNvPr id="248" name="文字方塊 247"/>
          <p:cNvSpPr txBox="1"/>
          <p:nvPr/>
        </p:nvSpPr>
        <p:spPr>
          <a:xfrm>
            <a:off x="5425386" y="3536339"/>
            <a:ext cx="440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unit test</a:t>
            </a:r>
            <a:endParaRPr lang="zh-TW" altLang="en-US" sz="1100" dirty="0"/>
          </a:p>
        </p:txBody>
      </p:sp>
      <p:sp>
        <p:nvSpPr>
          <p:cNvPr id="2" name="矩形 1"/>
          <p:cNvSpPr/>
          <p:nvPr/>
        </p:nvSpPr>
        <p:spPr>
          <a:xfrm>
            <a:off x="628955" y="315814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robin</a:t>
            </a:r>
            <a:endParaRPr lang="zh-TW" altLang="en-US" dirty="0"/>
          </a:p>
        </p:txBody>
      </p:sp>
      <p:cxnSp>
        <p:nvCxnSpPr>
          <p:cNvPr id="82" name="肘形接點 81"/>
          <p:cNvCxnSpPr/>
          <p:nvPr/>
        </p:nvCxnSpPr>
        <p:spPr>
          <a:xfrm rot="16200000" flipH="1">
            <a:off x="3357829" y="4067930"/>
            <a:ext cx="783137" cy="715893"/>
          </a:xfrm>
          <a:prstGeom prst="bentConnector2">
            <a:avLst/>
          </a:prstGeom>
          <a:ln>
            <a:prstDash val="dashDot"/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2250390" y="3822136"/>
            <a:ext cx="8123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100" dirty="0"/>
              <a:t>create in the end of Sprint</a:t>
            </a:r>
            <a:endParaRPr lang="zh-TW" altLang="en-US" sz="1100" dirty="0"/>
          </a:p>
        </p:txBody>
      </p:sp>
      <p:sp>
        <p:nvSpPr>
          <p:cNvPr id="159" name="矩形 158"/>
          <p:cNvSpPr/>
          <p:nvPr/>
        </p:nvSpPr>
        <p:spPr>
          <a:xfrm>
            <a:off x="1507083" y="4634351"/>
            <a:ext cx="1117803" cy="4714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release</a:t>
            </a:r>
            <a:endParaRPr lang="zh-TW" altLang="en-US" sz="1200" dirty="0"/>
          </a:p>
        </p:txBody>
      </p:sp>
      <p:cxnSp>
        <p:nvCxnSpPr>
          <p:cNvPr id="160" name="肘形接點 159"/>
          <p:cNvCxnSpPr/>
          <p:nvPr/>
        </p:nvCxnSpPr>
        <p:spPr>
          <a:xfrm rot="5400000">
            <a:off x="2444351" y="4057816"/>
            <a:ext cx="648169" cy="532738"/>
          </a:xfrm>
          <a:prstGeom prst="bentConnector3">
            <a:avLst>
              <a:gd name="adj1" fmla="val 68242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4" name="文字方塊 163"/>
          <p:cNvSpPr txBox="1"/>
          <p:nvPr/>
        </p:nvSpPr>
        <p:spPr>
          <a:xfrm>
            <a:off x="2644853" y="4685630"/>
            <a:ext cx="795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checkout commit or PR if changed</a:t>
            </a:r>
            <a:endParaRPr lang="zh-TW" altLang="en-US" sz="1100" dirty="0"/>
          </a:p>
        </p:txBody>
      </p:sp>
      <p:cxnSp>
        <p:nvCxnSpPr>
          <p:cNvPr id="166" name="肘形接點 165"/>
          <p:cNvCxnSpPr>
            <a:stCxn id="159" idx="1"/>
          </p:cNvCxnSpPr>
          <p:nvPr/>
        </p:nvCxnSpPr>
        <p:spPr>
          <a:xfrm rot="10800000">
            <a:off x="1290624" y="4008619"/>
            <a:ext cx="216458" cy="8614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文字方塊 170"/>
          <p:cNvSpPr txBox="1"/>
          <p:nvPr/>
        </p:nvSpPr>
        <p:spPr>
          <a:xfrm>
            <a:off x="586165" y="4142717"/>
            <a:ext cx="713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merge when QA pass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3513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Fork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Repository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59" y="1863959"/>
            <a:ext cx="2490541" cy="4371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350054" y="5938380"/>
            <a:ext cx="1755673" cy="2176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85" y="2987942"/>
            <a:ext cx="3911431" cy="1984582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6264564" y="4674670"/>
            <a:ext cx="960581" cy="29785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604407" y="3610901"/>
            <a:ext cx="132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任意名稱</a:t>
            </a:r>
          </a:p>
        </p:txBody>
      </p:sp>
    </p:spTree>
    <p:extLst>
      <p:ext uri="{BB962C8B-B14F-4D97-AF65-F5344CB8AC3E}">
        <p14:creationId xmlns:p14="http://schemas.microsoft.com/office/powerpoint/2010/main" val="166795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Clone</a:t>
            </a:r>
            <a:r>
              <a:rPr lang="zh-TW" altLang="en-US" dirty="0" smtClean="0"/>
              <a:t> </a:t>
            </a:r>
            <a:r>
              <a:rPr lang="en-US" altLang="zh-TW" dirty="0"/>
              <a:t>Repository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AEAABFFE-670F-4DBC-8824-4DE57A2E8E5C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91" y="1560773"/>
            <a:ext cx="3581400" cy="1962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1" y="1341554"/>
            <a:ext cx="2928693" cy="4837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310410" y="4497507"/>
            <a:ext cx="1755673" cy="2776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39103" y="41750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TW" altLang="en-US" dirty="0"/>
              <a:t>使用</a:t>
            </a:r>
            <a:r>
              <a:rPr lang="en-US" altLang="zh-TW" dirty="0"/>
              <a:t>https</a:t>
            </a:r>
            <a:r>
              <a:rPr lang="zh-TW" altLang="en-US" dirty="0"/>
              <a:t>需要每次都輸入密碼</a:t>
            </a:r>
            <a:endParaRPr lang="en-US" altLang="zh-TW" dirty="0"/>
          </a:p>
          <a:p>
            <a:pPr algn="l"/>
            <a:r>
              <a:rPr lang="zh-TW" altLang="en-US" dirty="0"/>
              <a:t>如果要改用</a:t>
            </a:r>
            <a:r>
              <a:rPr lang="en-US" altLang="zh-TW" dirty="0" err="1"/>
              <a:t>ssh</a:t>
            </a:r>
            <a:r>
              <a:rPr lang="zh-TW" altLang="en-US" dirty="0"/>
              <a:t>請參考</a:t>
            </a:r>
            <a:endParaRPr lang="en-US" altLang="zh-TW" dirty="0"/>
          </a:p>
          <a:p>
            <a:pPr algn="l"/>
            <a:r>
              <a:rPr lang="zh-TW" altLang="en-US" dirty="0"/>
              <a:t>https://confluence.atlassian.com/bitbucket/set-up-an-ssh-key-728138079.html</a:t>
            </a:r>
          </a:p>
        </p:txBody>
      </p:sp>
    </p:spTree>
    <p:extLst>
      <p:ext uri="{BB962C8B-B14F-4D97-AF65-F5344CB8AC3E}">
        <p14:creationId xmlns:p14="http://schemas.microsoft.com/office/powerpoint/2010/main" val="2723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0891" y="-1"/>
            <a:ext cx="7575682" cy="1341273"/>
          </a:xfrm>
        </p:spPr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 </a:t>
            </a:r>
            <a:r>
              <a:rPr lang="zh-TW" altLang="en-US" dirty="0" smtClean="0"/>
              <a:t>開發完畢，發</a:t>
            </a:r>
            <a:r>
              <a:rPr lang="en-US" altLang="zh-TW" dirty="0" smtClean="0"/>
              <a:t>PR</a:t>
            </a:r>
            <a:r>
              <a:rPr lang="zh-TW" altLang="en-US" dirty="0" smtClean="0"/>
              <a:t>到主要</a:t>
            </a:r>
            <a:r>
              <a:rPr lang="en-US" altLang="zh-TW" dirty="0" smtClean="0"/>
              <a:t>Repository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34106F1-D6D8-4C2C-8EF2-88335AB5729B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5" y="1756007"/>
            <a:ext cx="2702130" cy="45062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1579" y="5333101"/>
            <a:ext cx="1669348" cy="22318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32" y="1621048"/>
            <a:ext cx="5597549" cy="33352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4149" y="2095757"/>
            <a:ext cx="1948524" cy="22318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617259" y="1745674"/>
            <a:ext cx="1974869" cy="64564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92785" y="1489071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來源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63440" y="1347369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目標</a:t>
            </a:r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99039" y="4009130"/>
            <a:ext cx="17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請指定</a:t>
            </a:r>
            <a:r>
              <a:rPr lang="en-US" altLang="zh-TW" dirty="0" err="1"/>
              <a:t>reviwer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617865" y="4621700"/>
            <a:ext cx="1335634" cy="36361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40891" y="434108"/>
            <a:ext cx="6228854" cy="772391"/>
          </a:xfrm>
        </p:spPr>
        <p:txBody>
          <a:bodyPr/>
          <a:lstStyle/>
          <a:p>
            <a:r>
              <a:rPr lang="zh-TW" altLang="en-US" dirty="0" smtClean="0"/>
              <a:t>附</a:t>
            </a:r>
            <a:r>
              <a:rPr lang="en-US" altLang="zh-TW" dirty="0" smtClean="0"/>
              <a:t>1.</a:t>
            </a:r>
            <a:r>
              <a:rPr lang="zh-TW" altLang="en-US" dirty="0" smtClean="0"/>
              <a:t> 與</a:t>
            </a:r>
            <a:r>
              <a:rPr lang="zh-TW" altLang="en-US" dirty="0"/>
              <a:t>主要</a:t>
            </a:r>
            <a:r>
              <a:rPr lang="en-US" altLang="zh-TW" dirty="0"/>
              <a:t>Repository</a:t>
            </a:r>
            <a:r>
              <a:rPr lang="zh-TW" altLang="en-US" dirty="0" smtClean="0"/>
              <a:t>同步最新程式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AEAABFFE-670F-4DBC-8824-4DE57A2E8E5C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5" y="1377317"/>
            <a:ext cx="2544127" cy="4275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3573" y="5046776"/>
            <a:ext cx="1948191" cy="27336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08" y="1460067"/>
            <a:ext cx="5629275" cy="22383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558663" y="2989176"/>
            <a:ext cx="234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來源</a:t>
            </a:r>
            <a:r>
              <a:rPr lang="en-US" altLang="zh-TW" sz="2000" dirty="0"/>
              <a:t>branch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337973" y="2204734"/>
            <a:ext cx="2791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目的</a:t>
            </a:r>
            <a:r>
              <a:rPr lang="en-US" altLang="zh-TW" sz="2000" dirty="0"/>
              <a:t>branch</a:t>
            </a:r>
            <a:endParaRPr lang="zh-TW" altLang="en-US" sz="20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99" y="3698442"/>
            <a:ext cx="4880600" cy="284754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908635" y="3870527"/>
            <a:ext cx="479664" cy="37452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995067" y="4443109"/>
            <a:ext cx="1827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請再次確認方向與內容正確</a:t>
            </a:r>
          </a:p>
        </p:txBody>
      </p:sp>
      <p:cxnSp>
        <p:nvCxnSpPr>
          <p:cNvPr id="15" name="肘形接點 14"/>
          <p:cNvCxnSpPr>
            <a:stCxn id="10" idx="1"/>
          </p:cNvCxnSpPr>
          <p:nvPr/>
        </p:nvCxnSpPr>
        <p:spPr bwMode="auto">
          <a:xfrm rot="10800000">
            <a:off x="4426529" y="2989178"/>
            <a:ext cx="1132135" cy="200055"/>
          </a:xfrm>
          <a:prstGeom prst="bentConnector3">
            <a:avLst>
              <a:gd name="adj1" fmla="val 9976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文字方塊 18"/>
          <p:cNvSpPr txBox="1"/>
          <p:nvPr/>
        </p:nvSpPr>
        <p:spPr>
          <a:xfrm>
            <a:off x="4371108" y="2979939"/>
            <a:ext cx="881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參考此箭頭</a:t>
            </a:r>
          </a:p>
        </p:txBody>
      </p:sp>
    </p:spTree>
    <p:extLst>
      <p:ext uri="{BB962C8B-B14F-4D97-AF65-F5344CB8AC3E}">
        <p14:creationId xmlns:p14="http://schemas.microsoft.com/office/powerpoint/2010/main" val="22456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1701" y="296143"/>
            <a:ext cx="7353300" cy="760384"/>
          </a:xfrm>
        </p:spPr>
        <p:txBody>
          <a:bodyPr/>
          <a:lstStyle/>
          <a:p>
            <a:r>
              <a:rPr lang="zh-TW" altLang="en-US" dirty="0" smtClean="0"/>
              <a:t>解決方案</a:t>
            </a:r>
            <a:r>
              <a:rPr lang="en-US" altLang="zh-TW" dirty="0"/>
              <a:t>-AI</a:t>
            </a:r>
            <a:r>
              <a:rPr lang="zh-TW" altLang="en-US" dirty="0"/>
              <a:t>訂單表格自動化技術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632460" y="1056528"/>
            <a:ext cx="8600440" cy="5254466"/>
          </a:xfrm>
        </p:spPr>
        <p:txBody>
          <a:bodyPr/>
          <a:lstStyle/>
          <a:p>
            <a:pPr>
              <a:spcAft>
                <a:spcPts val="600"/>
              </a:spcAft>
              <a:buFontTx/>
              <a:buChar char="•"/>
              <a:defRPr/>
            </a:pPr>
            <a:r>
              <a:rPr lang="zh-TW" altLang="en-US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應用於訂單處理之</a:t>
            </a:r>
            <a:r>
              <a:rPr lang="en-US" altLang="zh-TW" b="1" kern="1200" dirty="0">
                <a:solidFill>
                  <a:prstClr val="black"/>
                </a:solidFill>
                <a:latin typeface="+mn-ea"/>
              </a:rPr>
              <a:t>Cognitive Document Automation</a:t>
            </a:r>
            <a:r>
              <a:rPr lang="zh-TW" altLang="en-US" b="1" kern="1200" dirty="0">
                <a:solidFill>
                  <a:prstClr val="black"/>
                </a:solidFill>
                <a:latin typeface="+mn-ea"/>
              </a:rPr>
              <a:t>技術</a:t>
            </a:r>
          </a:p>
          <a:p>
            <a:pPr marL="742950" lvl="1" indent="-285750">
              <a:spcAft>
                <a:spcPts val="600"/>
              </a:spcAft>
              <a:defRPr/>
            </a:pPr>
            <a:r>
              <a:rPr lang="zh-TW" altLang="en-US" sz="1800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透過</a:t>
            </a:r>
            <a:r>
              <a:rPr lang="zh-TW" altLang="en-US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表格偵測與結構辨識技術</a:t>
            </a:r>
            <a:r>
              <a:rPr lang="zh-TW" altLang="en-US" sz="1800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，分析</a:t>
            </a:r>
            <a:r>
              <a:rPr lang="zh-TW" altLang="en-US" sz="1800" b="1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表格位置與結構</a:t>
            </a:r>
            <a:r>
              <a:rPr lang="zh-TW" altLang="en-US" sz="1800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；再根據</a:t>
            </a:r>
            <a:r>
              <a:rPr lang="zh-TW" altLang="en-US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表格</a:t>
            </a:r>
            <a:r>
              <a:rPr lang="en-US" altLang="zh-TW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cell</a:t>
            </a:r>
            <a:r>
              <a:rPr lang="zh-TW" altLang="en-US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類型與關聯分析技術</a:t>
            </a:r>
            <a:r>
              <a:rPr lang="zh-TW" altLang="en-US" sz="1800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與</a:t>
            </a:r>
            <a:r>
              <a:rPr lang="en-US" altLang="zh-TW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OCR</a:t>
            </a:r>
            <a:r>
              <a:rPr lang="zh-TW" altLang="en-US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文字辨識技術</a:t>
            </a:r>
            <a:r>
              <a:rPr lang="zh-TW" altLang="en-US" sz="1800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，自動擷取表格中</a:t>
            </a:r>
            <a:r>
              <a:rPr lang="en-US" altLang="zh-TW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Key-Value</a:t>
            </a:r>
            <a:r>
              <a:rPr lang="zh-TW" altLang="en-US" sz="1800" b="1" u="sng" kern="1200" dirty="0">
                <a:solidFill>
                  <a:srgbClr val="0000CC"/>
                </a:solidFill>
                <a:latin typeface="+mn-ea"/>
                <a:cs typeface="Times New Roman" panose="02020603050405020304" pitchFamily="18" charset="0"/>
              </a:rPr>
              <a:t>文字資訊</a:t>
            </a:r>
            <a:endParaRPr lang="en-US" altLang="zh-TW" sz="1800" kern="1200" dirty="0">
              <a:solidFill>
                <a:srgbClr val="0000CC"/>
              </a:solidFill>
              <a:latin typeface="+mn-ea"/>
              <a:cs typeface="Times New Roman" panose="02020603050405020304" pitchFamily="18" charset="0"/>
            </a:endParaRPr>
          </a:p>
          <a:p>
            <a:endParaRPr lang="zh-TW" altLang="en-US" dirty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1" y="2502411"/>
            <a:ext cx="7079581" cy="392754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1001" y="3911815"/>
            <a:ext cx="22014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整合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cell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空間邊界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layout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與文字特徵之多特徵融合之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cell 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類型與關聯分析模型，解析關聯</a:t>
            </a:r>
          </a:p>
        </p:txBody>
      </p:sp>
      <p:sp>
        <p:nvSpPr>
          <p:cNvPr id="8" name="矩形 7"/>
          <p:cNvSpPr/>
          <p:nvPr/>
        </p:nvSpPr>
        <p:spPr>
          <a:xfrm>
            <a:off x="381001" y="2686586"/>
            <a:ext cx="22014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基於遷移學習之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TableNet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，從一般影像領域遷移至表格資料，進行表格偵測與結構辨識</a:t>
            </a:r>
            <a:endParaRPr lang="en-US" altLang="zh-TW" sz="14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001" y="5137044"/>
            <a:ext cx="22014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適用於表格之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OCR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辨識技術，改善表格中文字受到表格線條影響現象，提升</a:t>
            </a:r>
            <a:r>
              <a:rPr lang="en-US" altLang="zh-TW" sz="1400" dirty="0">
                <a:solidFill>
                  <a:prstClr val="black"/>
                </a:solidFill>
                <a:latin typeface="+mn-ea"/>
                <a:ea typeface="+mn-ea"/>
              </a:rPr>
              <a:t>OCR</a:t>
            </a:r>
            <a:r>
              <a:rPr lang="zh-TW" altLang="en-US" sz="1400" dirty="0">
                <a:solidFill>
                  <a:prstClr val="black"/>
                </a:solidFill>
                <a:latin typeface="+mn-ea"/>
                <a:ea typeface="+mn-ea"/>
              </a:rPr>
              <a:t>正確率</a:t>
            </a:r>
          </a:p>
        </p:txBody>
      </p:sp>
    </p:spTree>
    <p:extLst>
      <p:ext uri="{BB962C8B-B14F-4D97-AF65-F5344CB8AC3E}">
        <p14:creationId xmlns:p14="http://schemas.microsoft.com/office/powerpoint/2010/main" val="353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Backend API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Coding Style</a:t>
            </a:r>
          </a:p>
          <a:p>
            <a:pPr lvl="1"/>
            <a:r>
              <a:rPr lang="zh-TW" altLang="en-US" dirty="0" smtClean="0"/>
              <a:t>符合 </a:t>
            </a:r>
            <a:r>
              <a:rPr lang="en-US" altLang="zh-TW" dirty="0" smtClean="0"/>
              <a:t>PEP </a:t>
            </a:r>
            <a:r>
              <a:rPr lang="en-US" altLang="zh-TW" dirty="0"/>
              <a:t>8 </a:t>
            </a:r>
            <a:r>
              <a:rPr lang="en-US" altLang="zh-TW" dirty="0" smtClean="0"/>
              <a:t>-- </a:t>
            </a:r>
            <a:r>
              <a:rPr lang="en-US" altLang="zh-TW" dirty="0"/>
              <a:t>Style Guide for Python </a:t>
            </a:r>
            <a:r>
              <a:rPr lang="en-US" altLang="zh-TW" dirty="0" smtClean="0"/>
              <a:t>Code</a:t>
            </a:r>
          </a:p>
          <a:p>
            <a:r>
              <a:rPr lang="en-US" altLang="zh-TW" dirty="0" smtClean="0"/>
              <a:t>IDE</a:t>
            </a:r>
          </a:p>
          <a:p>
            <a:pPr lvl="1"/>
            <a:r>
              <a:rPr lang="en-US" altLang="zh-TW" dirty="0" err="1"/>
              <a:t>PyCharm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Vscode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Python3.6</a:t>
            </a:r>
          </a:p>
          <a:p>
            <a:r>
              <a:rPr lang="en-US" altLang="zh-TW" dirty="0" smtClean="0"/>
              <a:t>Web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Oracle Database 11g</a:t>
            </a:r>
          </a:p>
          <a:p>
            <a:r>
              <a:rPr lang="en-US" altLang="zh-TW" dirty="0" smtClean="0"/>
              <a:t>Flask + </a:t>
            </a:r>
            <a:r>
              <a:rPr lang="en-US" altLang="zh-TW" dirty="0" err="1" smtClean="0"/>
              <a:t>Gunicorn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Traefik</a:t>
            </a:r>
            <a:r>
              <a:rPr lang="en-US" altLang="zh-TW" dirty="0" smtClean="0"/>
              <a:t> Ingress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12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Frontend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660154"/>
              </p:ext>
            </p:extLst>
          </p:nvPr>
        </p:nvGraphicFramePr>
        <p:xfrm>
          <a:off x="4568413" y="296143"/>
          <a:ext cx="4265139" cy="6032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Acrobat Document" r:id="rId3" imgW="5689440" imgH="8139240" progId="Acrobat.Document.DC">
                  <p:embed/>
                </p:oleObj>
              </mc:Choice>
              <mc:Fallback>
                <p:oleObj name="Acrobat Document" r:id="rId3" imgW="5689440" imgH="813924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8413" y="296143"/>
                        <a:ext cx="4265139" cy="6032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9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專案介紹簡報大綱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465948" y="1171254"/>
            <a:ext cx="8997820" cy="5139739"/>
          </a:xfrm>
        </p:spPr>
        <p:txBody>
          <a:bodyPr/>
          <a:lstStyle/>
          <a:p>
            <a:r>
              <a:rPr lang="en-US" altLang="zh-TW" sz="2800" dirty="0"/>
              <a:t>Wireframe</a:t>
            </a:r>
            <a:r>
              <a:rPr lang="zh-TW" altLang="en-US" sz="2800" dirty="0"/>
              <a:t>設計</a:t>
            </a:r>
            <a:endParaRPr lang="en-US" altLang="zh-TW" sz="2800" dirty="0"/>
          </a:p>
          <a:p>
            <a:r>
              <a:rPr lang="zh-TW" altLang="en-US" sz="2800" dirty="0"/>
              <a:t>開發工具介紹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0000FF"/>
                </a:solidFill>
              </a:rPr>
              <a:t>Action Items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7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 smtClean="0"/>
              <a:t>Action Items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465948" y="1056528"/>
            <a:ext cx="8997820" cy="525446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b="1" dirty="0">
                <a:solidFill>
                  <a:srgbClr val="0000CC"/>
                </a:solidFill>
              </a:rPr>
              <a:t>(</a:t>
            </a:r>
            <a:r>
              <a:rPr lang="en-US" altLang="zh-TW" b="1" dirty="0" smtClean="0">
                <a:solidFill>
                  <a:srgbClr val="0000CC"/>
                </a:solidFill>
              </a:rPr>
              <a:t>Anna</a:t>
            </a:r>
            <a:r>
              <a:rPr lang="en-US" altLang="zh-TW" b="1" dirty="0" smtClean="0">
                <a:solidFill>
                  <a:srgbClr val="0000CC"/>
                </a:solidFill>
              </a:rPr>
              <a:t>/</a:t>
            </a:r>
            <a:r>
              <a:rPr lang="zh-TW" altLang="en-US" b="1" dirty="0" smtClean="0">
                <a:solidFill>
                  <a:srgbClr val="0000CC"/>
                </a:solidFill>
              </a:rPr>
              <a:t>紹</a:t>
            </a:r>
            <a:r>
              <a:rPr lang="zh-TW" altLang="en-US" b="1" dirty="0">
                <a:solidFill>
                  <a:srgbClr val="0000CC"/>
                </a:solidFill>
              </a:rPr>
              <a:t>翔</a:t>
            </a:r>
            <a:r>
              <a:rPr lang="en-US" altLang="zh-TW" b="1" dirty="0" smtClean="0">
                <a:solidFill>
                  <a:srgbClr val="0000CC"/>
                </a:solidFill>
              </a:rPr>
              <a:t>) </a:t>
            </a:r>
            <a:r>
              <a:rPr lang="en-US" altLang="zh-TW" dirty="0"/>
              <a:t>Wireframe Design: Admin (account management)</a:t>
            </a:r>
            <a:r>
              <a:rPr lang="zh-TW" altLang="en-US" dirty="0"/>
              <a:t>流程頁面定</a:t>
            </a:r>
            <a:r>
              <a:rPr lang="zh-TW" altLang="en-US" dirty="0" smtClean="0"/>
              <a:t>版</a:t>
            </a:r>
            <a:endParaRPr lang="en-US" altLang="zh-TW" b="1" dirty="0" smtClean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TW" b="1" dirty="0" smtClean="0">
                <a:solidFill>
                  <a:srgbClr val="0000CC"/>
                </a:solidFill>
              </a:rPr>
              <a:t>(Anna</a:t>
            </a:r>
            <a:r>
              <a:rPr lang="en-US" altLang="zh-TW" b="1" dirty="0" smtClean="0">
                <a:solidFill>
                  <a:srgbClr val="0000CC"/>
                </a:solidFill>
              </a:rPr>
              <a:t>/</a:t>
            </a:r>
            <a:r>
              <a:rPr lang="zh-TW" altLang="en-US" b="1" dirty="0">
                <a:solidFill>
                  <a:srgbClr val="0000CC"/>
                </a:solidFill>
              </a:rPr>
              <a:t>紹翔</a:t>
            </a:r>
            <a:r>
              <a:rPr lang="en-US" altLang="zh-TW" b="1" dirty="0" smtClean="0">
                <a:solidFill>
                  <a:srgbClr val="0000CC"/>
                </a:solidFill>
              </a:rPr>
              <a:t>)</a:t>
            </a:r>
            <a:r>
              <a:rPr lang="zh-TW" altLang="en-US" b="1" dirty="0" smtClean="0">
                <a:solidFill>
                  <a:srgbClr val="0000CC"/>
                </a:solidFill>
              </a:rPr>
              <a:t> </a:t>
            </a:r>
            <a:r>
              <a:rPr lang="en-US" altLang="zh-TW" dirty="0"/>
              <a:t>Wireframe Design: general user</a:t>
            </a:r>
            <a:r>
              <a:rPr lang="zh-TW" altLang="en-US" dirty="0"/>
              <a:t>處理</a:t>
            </a:r>
            <a:r>
              <a:rPr lang="en-US" altLang="zh-TW" dirty="0"/>
              <a:t>Tech pack</a:t>
            </a:r>
            <a:r>
              <a:rPr lang="zh-TW" altLang="en-US" dirty="0"/>
              <a:t>的流程頁</a:t>
            </a:r>
            <a:r>
              <a:rPr lang="zh-TW" altLang="en-US" dirty="0" smtClean="0"/>
              <a:t>面</a:t>
            </a:r>
            <a:r>
              <a:rPr lang="en-US" altLang="zh-TW" dirty="0" smtClean="0"/>
              <a:t>(</a:t>
            </a:r>
            <a:r>
              <a:rPr lang="zh-TW" altLang="en-US" dirty="0" smtClean="0"/>
              <a:t>省略版本</a:t>
            </a:r>
            <a:r>
              <a:rPr lang="en-US" altLang="zh-TW" dirty="0" smtClean="0"/>
              <a:t>DIFF)</a:t>
            </a:r>
          </a:p>
          <a:p>
            <a:pPr>
              <a:spcBef>
                <a:spcPts val="600"/>
              </a:spcBef>
            </a:pPr>
            <a:r>
              <a:rPr lang="en-US" altLang="zh-TW" b="1" dirty="0" smtClean="0">
                <a:solidFill>
                  <a:srgbClr val="0000CC"/>
                </a:solidFill>
              </a:rPr>
              <a:t>(</a:t>
            </a:r>
            <a:r>
              <a:rPr lang="en-US" altLang="zh-TW" b="1" dirty="0">
                <a:solidFill>
                  <a:srgbClr val="0000CC"/>
                </a:solidFill>
              </a:rPr>
              <a:t>Kurt/</a:t>
            </a:r>
            <a:r>
              <a:rPr lang="zh-TW" altLang="en-US" b="1" dirty="0">
                <a:solidFill>
                  <a:srgbClr val="0000CC"/>
                </a:solidFill>
              </a:rPr>
              <a:t>中科</a:t>
            </a:r>
            <a:r>
              <a:rPr lang="en-US" altLang="zh-TW" b="1" dirty="0">
                <a:solidFill>
                  <a:srgbClr val="0000CC"/>
                </a:solidFill>
              </a:rPr>
              <a:t>) </a:t>
            </a:r>
            <a:r>
              <a:rPr lang="en-US" altLang="zh-TW" dirty="0"/>
              <a:t>PDF</a:t>
            </a:r>
            <a:r>
              <a:rPr lang="zh-TW" altLang="en-US" dirty="0"/>
              <a:t>頁面</a:t>
            </a:r>
            <a:r>
              <a:rPr lang="en-US" altLang="zh-TW" dirty="0"/>
              <a:t>preload</a:t>
            </a:r>
            <a:r>
              <a:rPr lang="zh-TW" altLang="en-US" dirty="0"/>
              <a:t>、分頁另存</a:t>
            </a:r>
            <a:r>
              <a:rPr lang="en-US" altLang="zh-TW" dirty="0"/>
              <a:t>JPG </a:t>
            </a:r>
            <a:r>
              <a:rPr lang="en-US" altLang="zh-TW" b="1" dirty="0"/>
              <a:t>(POC)</a:t>
            </a:r>
          </a:p>
          <a:p>
            <a:r>
              <a:rPr lang="en-US" altLang="zh-TW" b="1" dirty="0" smtClean="0">
                <a:solidFill>
                  <a:srgbClr val="0000CC"/>
                </a:solidFill>
              </a:rPr>
              <a:t>(</a:t>
            </a:r>
            <a:r>
              <a:rPr lang="en-US" altLang="zh-TW" b="1" dirty="0">
                <a:solidFill>
                  <a:srgbClr val="0000CC"/>
                </a:solidFill>
              </a:rPr>
              <a:t>Kurt/</a:t>
            </a:r>
            <a:r>
              <a:rPr lang="zh-TW" altLang="en-US" b="1" dirty="0">
                <a:solidFill>
                  <a:srgbClr val="0000CC"/>
                </a:solidFill>
              </a:rPr>
              <a:t>中科</a:t>
            </a:r>
            <a:r>
              <a:rPr lang="en-US" altLang="zh-TW" b="1" dirty="0"/>
              <a:t>) </a:t>
            </a:r>
            <a:r>
              <a:rPr lang="en-US" altLang="zh-TW" dirty="0"/>
              <a:t>general user</a:t>
            </a:r>
            <a:r>
              <a:rPr lang="zh-TW" altLang="en-US" dirty="0"/>
              <a:t>處理</a:t>
            </a:r>
            <a:r>
              <a:rPr lang="en-US" altLang="zh-TW" dirty="0"/>
              <a:t>Tech pack</a:t>
            </a:r>
            <a:r>
              <a:rPr lang="zh-TW" altLang="en-US" dirty="0"/>
              <a:t>的流程頁面 </a:t>
            </a:r>
            <a:r>
              <a:rPr lang="en-US" altLang="zh-TW" dirty="0"/>
              <a:t>API design</a:t>
            </a:r>
            <a:r>
              <a:rPr lang="zh-TW" altLang="en-US" dirty="0"/>
              <a:t>與估時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API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Spec doc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</a:rPr>
              <a:t>下</a:t>
            </a:r>
            <a:r>
              <a:rPr lang="zh-TW" altLang="en-US" dirty="0" smtClean="0">
                <a:solidFill>
                  <a:schemeClr val="tx1"/>
                </a:solidFill>
              </a:rPr>
              <a:t>週二</a:t>
            </a:r>
            <a:r>
              <a:rPr lang="en-US" altLang="zh-TW" dirty="0" smtClean="0">
                <a:solidFill>
                  <a:schemeClr val="tx1"/>
                </a:solidFill>
              </a:rPr>
              <a:t>10/6</a:t>
            </a:r>
            <a:r>
              <a:rPr lang="zh-TW" altLang="en-US" dirty="0" smtClean="0">
                <a:solidFill>
                  <a:schemeClr val="tx1"/>
                </a:solidFill>
              </a:rPr>
              <a:t>討論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zh-TW" altLang="en-US" dirty="0"/>
              <a:t>進度</a:t>
            </a:r>
            <a:r>
              <a:rPr lang="en-US" altLang="zh-TW" dirty="0"/>
              <a:t>Sync</a:t>
            </a:r>
            <a:r>
              <a:rPr lang="zh-TW" altLang="en-US" dirty="0"/>
              <a:t>進度的時間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zh-TW" altLang="en-US" dirty="0"/>
              <a:t>週一、週四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zh-TW" altLang="en-US" dirty="0"/>
              <a:t>下週四 </a:t>
            </a:r>
            <a:r>
              <a:rPr lang="en-US" altLang="zh-TW" dirty="0"/>
              <a:t>10/8 (first sync)</a:t>
            </a:r>
          </a:p>
          <a:p>
            <a:r>
              <a:rPr lang="en-US" altLang="zh-TW" dirty="0"/>
              <a:t>Code Review(</a:t>
            </a:r>
            <a:r>
              <a:rPr lang="zh-TW" altLang="en-US" dirty="0"/>
              <a:t>不定期</a:t>
            </a:r>
            <a:r>
              <a:rPr lang="en-US" altLang="zh-TW" dirty="0"/>
              <a:t>)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4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FEBFD2-9DEF-4480-AD16-F87CD7C21A8D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附件</a:t>
            </a:r>
          </a:p>
        </p:txBody>
      </p:sp>
    </p:spTree>
    <p:extLst>
      <p:ext uri="{BB962C8B-B14F-4D97-AF65-F5344CB8AC3E}">
        <p14:creationId xmlns:p14="http://schemas.microsoft.com/office/powerpoint/2010/main" val="31128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/>
              <a:t>辨識模型處理流程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45</a:t>
            </a:fld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4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辨識模型處理流程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  <p:graphicFrame>
        <p:nvGraphicFramePr>
          <p:cNvPr id="6" name="資料庫圖表 5"/>
          <p:cNvGraphicFramePr/>
          <p:nvPr>
            <p:extLst/>
          </p:nvPr>
        </p:nvGraphicFramePr>
        <p:xfrm>
          <a:off x="2189480" y="19659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07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表格偵測結構辨識</a:t>
            </a:r>
            <a:r>
              <a:rPr lang="zh-TW" altLang="zh-TW" dirty="0" smtClean="0"/>
              <a:t>模組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 smtClean="0"/>
              <a:t>輸入資料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圖片檔</a:t>
            </a:r>
            <a:r>
              <a:rPr lang="en-US" altLang="zh-TW" dirty="0" smtClean="0"/>
              <a:t>(jpg)</a:t>
            </a:r>
            <a:r>
              <a:rPr lang="zh-TW" altLang="en-US" dirty="0" smtClean="0"/>
              <a:t>，</a:t>
            </a:r>
            <a:r>
              <a:rPr lang="zh-TW" altLang="zh-TW" dirty="0" smtClean="0"/>
              <a:t>如圖</a:t>
            </a:r>
            <a:r>
              <a:rPr lang="en-US" altLang="zh-TW" dirty="0"/>
              <a:t>1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W3:</a:t>
            </a:r>
            <a:r>
              <a:rPr lang="zh-TW" altLang="en-US" dirty="0" smtClean="0"/>
              <a:t> 將</a:t>
            </a:r>
            <a:r>
              <a:rPr lang="en-US" altLang="zh-TW" dirty="0" smtClean="0"/>
              <a:t>PDF(</a:t>
            </a:r>
            <a:r>
              <a:rPr lang="zh-TW" altLang="en-US" dirty="0"/>
              <a:t>頁</a:t>
            </a:r>
            <a:r>
              <a:rPr lang="en-US" altLang="zh-TW" dirty="0"/>
              <a:t>)</a:t>
            </a:r>
            <a:r>
              <a:rPr lang="zh-TW" altLang="en-US" dirty="0" smtClean="0"/>
              <a:t>轉成圖片檔</a:t>
            </a:r>
            <a:r>
              <a:rPr lang="en-US" altLang="zh-TW" dirty="0" smtClean="0"/>
              <a:t>jpg</a:t>
            </a:r>
          </a:p>
          <a:p>
            <a:r>
              <a:rPr lang="zh-TW" altLang="en-US" dirty="0" smtClean="0"/>
              <a:t>輸出資料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XML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(</a:t>
            </a:r>
            <a:r>
              <a:rPr lang="zh-TW" altLang="zh-TW" dirty="0"/>
              <a:t>含有表格位置與結構資訊</a:t>
            </a:r>
            <a:r>
              <a:rPr lang="en-US" altLang="zh-TW" dirty="0" smtClean="0"/>
              <a:t>)</a:t>
            </a:r>
            <a:r>
              <a:rPr lang="zh-TW" altLang="zh-TW" dirty="0"/>
              <a:t> ，如</a:t>
            </a:r>
            <a:r>
              <a:rPr lang="zh-TW" altLang="zh-TW" dirty="0" smtClean="0"/>
              <a:t>圖</a:t>
            </a:r>
            <a:r>
              <a:rPr lang="en-US" altLang="zh-TW" dirty="0"/>
              <a:t>2</a:t>
            </a:r>
            <a:endParaRPr lang="en-US" altLang="zh-TW" dirty="0" smtClean="0"/>
          </a:p>
          <a:p>
            <a:r>
              <a:rPr lang="zh-TW" altLang="en-US" dirty="0" smtClean="0"/>
              <a:t>標記資料</a:t>
            </a:r>
            <a:r>
              <a:rPr lang="en-US" altLang="zh-TW" dirty="0" smtClean="0"/>
              <a:t>(</a:t>
            </a:r>
            <a:r>
              <a:rPr lang="en-US" altLang="zh-TW" dirty="0"/>
              <a:t>ground truth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W3:</a:t>
            </a:r>
            <a:r>
              <a:rPr lang="zh-TW" altLang="en-US" dirty="0" smtClean="0"/>
              <a:t> 提供</a:t>
            </a:r>
            <a:r>
              <a:rPr lang="en-US" altLang="zh-TW" dirty="0" smtClean="0"/>
              <a:t>Super User</a:t>
            </a:r>
            <a:r>
              <a:rPr lang="zh-TW" altLang="en-US" dirty="0" smtClean="0"/>
              <a:t> 調整後的</a:t>
            </a:r>
            <a:r>
              <a:rPr lang="en-US" altLang="zh-TW" dirty="0" smtClean="0"/>
              <a:t>XML</a:t>
            </a:r>
          </a:p>
          <a:p>
            <a:r>
              <a:rPr lang="en-US" altLang="zh-TW" dirty="0" smtClean="0"/>
              <a:t>retrain</a:t>
            </a:r>
            <a:r>
              <a:rPr lang="zh-TW" altLang="en-US" dirty="0" smtClean="0"/>
              <a:t>訓練資料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W3:</a:t>
            </a:r>
            <a:r>
              <a:rPr lang="zh-TW" altLang="en-US" dirty="0" smtClean="0"/>
              <a:t> 提供現在與歷史訓練資料</a:t>
            </a:r>
            <a:r>
              <a:rPr lang="en-US" altLang="zh-TW" dirty="0" smtClean="0"/>
              <a:t>(jpg)</a:t>
            </a:r>
          </a:p>
          <a:p>
            <a:pPr lvl="1"/>
            <a:r>
              <a:rPr lang="en-US" altLang="zh-TW" dirty="0" smtClean="0"/>
              <a:t>M3: </a:t>
            </a:r>
            <a:r>
              <a:rPr lang="zh-TW" altLang="en-US" dirty="0" smtClean="0"/>
              <a:t>定期</a:t>
            </a:r>
            <a:r>
              <a:rPr lang="en-US" altLang="zh-TW" dirty="0" smtClean="0"/>
              <a:t>trigger retrain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89" y="4344117"/>
            <a:ext cx="3959144" cy="21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696719" y="1243492"/>
            <a:ext cx="8618347" cy="4872458"/>
            <a:chOff x="0" y="0"/>
            <a:chExt cx="6483350" cy="3773110"/>
          </a:xfrm>
        </p:grpSpPr>
        <p:grpSp>
          <p:nvGrpSpPr>
            <p:cNvPr id="7" name="群組 6"/>
            <p:cNvGrpSpPr/>
            <p:nvPr/>
          </p:nvGrpSpPr>
          <p:grpSpPr>
            <a:xfrm>
              <a:off x="0" y="0"/>
              <a:ext cx="6483350" cy="3773110"/>
              <a:chOff x="0" y="0"/>
              <a:chExt cx="6483821" cy="3773418"/>
            </a:xfrm>
          </p:grpSpPr>
          <p:sp>
            <p:nvSpPr>
              <p:cNvPr id="9" name="文字方塊 1"/>
              <p:cNvSpPr txBox="1"/>
              <p:nvPr/>
            </p:nvSpPr>
            <p:spPr>
              <a:xfrm>
                <a:off x="0" y="3503603"/>
                <a:ext cx="3210560" cy="238354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000" kern="100">
                    <a:latin typeface="Times New Roman" panose="02020603050405020304" pitchFamily="18" charset="0"/>
                  </a:rPr>
                  <a:t>Figure 1: Tommy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檔案</a:t>
                </a:r>
                <a:r>
                  <a:rPr lang="en-US" sz="1000" kern="100">
                    <a:latin typeface="Times New Roman" panose="02020603050405020304" pitchFamily="18" charset="0"/>
                  </a:rPr>
                  <a:t> (7189589-KB SS TENENBAUM TEE-190906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第</a:t>
                </a:r>
                <a:r>
                  <a:rPr lang="en-US" sz="1000" kern="100">
                    <a:latin typeface="Times New Roman" panose="02020603050405020304" pitchFamily="18" charset="0"/>
                  </a:rPr>
                  <a:t>6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頁</a:t>
                </a:r>
                <a:r>
                  <a:rPr lang="en-US" sz="1000" kern="100">
                    <a:latin typeface="Times New Roman" panose="02020603050405020304" pitchFamily="18" charset="0"/>
                  </a:rPr>
                  <a:t>) 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表格位置與單元格標記範例</a:t>
                </a:r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67" y="0"/>
                <a:ext cx="3261995" cy="3421380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  <p:sp>
            <p:nvSpPr>
              <p:cNvPr id="11" name="文字方塊 24"/>
              <p:cNvSpPr txBox="1"/>
              <p:nvPr/>
            </p:nvSpPr>
            <p:spPr>
              <a:xfrm>
                <a:off x="3414866" y="3654241"/>
                <a:ext cx="3068955" cy="11917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000" kern="100">
                    <a:latin typeface="Times New Roman" panose="02020603050405020304" pitchFamily="18" charset="0"/>
                  </a:rPr>
                  <a:t>Figure 2: 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表格位置與結構資訊</a:t>
                </a:r>
                <a:r>
                  <a:rPr lang="en-US" sz="1000" kern="100">
                    <a:latin typeface="Times New Roman" panose="02020603050405020304" pitchFamily="18" charset="0"/>
                  </a:rPr>
                  <a:t>XML</a:t>
                </a:r>
                <a:r>
                  <a:rPr lang="zh-TW" altLang="en-US" sz="1000" kern="100">
                    <a:latin typeface="Times New Roman" panose="02020603050405020304" pitchFamily="18" charset="0"/>
                  </a:rPr>
                  <a:t>檔案</a:t>
                </a:r>
              </a:p>
            </p:txBody>
          </p:sp>
        </p:grpSp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0" b="33699"/>
            <a:stretch/>
          </p:blipFill>
          <p:spPr bwMode="auto">
            <a:xfrm>
              <a:off x="3448050" y="0"/>
              <a:ext cx="3035300" cy="363768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21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單元格理解模組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506306" y="782321"/>
            <a:ext cx="8305680" cy="4429760"/>
          </a:xfrm>
        </p:spPr>
        <p:txBody>
          <a:bodyPr/>
          <a:lstStyle/>
          <a:p>
            <a:r>
              <a:rPr lang="zh-TW" altLang="en-US" dirty="0"/>
              <a:t>輸入資料</a:t>
            </a:r>
            <a:endParaRPr lang="en-US" altLang="zh-TW" dirty="0"/>
          </a:p>
          <a:p>
            <a:pPr lvl="1"/>
            <a:r>
              <a:rPr lang="en-US" altLang="zh-TW" dirty="0"/>
              <a:t>Excel</a:t>
            </a:r>
            <a:r>
              <a:rPr lang="zh-TW" altLang="zh-TW" dirty="0" smtClean="0"/>
              <a:t>表格</a:t>
            </a:r>
            <a:r>
              <a:rPr lang="zh-TW" altLang="zh-TW" dirty="0"/>
              <a:t>，如</a:t>
            </a:r>
            <a:r>
              <a:rPr lang="zh-TW" altLang="zh-TW" dirty="0" smtClean="0"/>
              <a:t>圖</a:t>
            </a:r>
            <a:r>
              <a:rPr lang="en-US" altLang="zh-TW" dirty="0"/>
              <a:t>3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W3:</a:t>
            </a:r>
            <a:r>
              <a:rPr lang="zh-TW" altLang="en-US" dirty="0" smtClean="0"/>
              <a:t> 提供</a:t>
            </a:r>
            <a:r>
              <a:rPr lang="en-US" altLang="zh-TW" dirty="0"/>
              <a:t>Super User</a:t>
            </a:r>
            <a:r>
              <a:rPr lang="zh-TW" altLang="en-US" dirty="0"/>
              <a:t> 調整後的</a:t>
            </a:r>
            <a:r>
              <a:rPr lang="en-US" altLang="zh-TW" dirty="0" smtClean="0"/>
              <a:t>XML</a:t>
            </a:r>
          </a:p>
          <a:p>
            <a:pPr lvl="1"/>
            <a:r>
              <a:rPr lang="en-US" altLang="zh-TW" dirty="0" smtClean="0"/>
              <a:t>M3: </a:t>
            </a:r>
            <a:r>
              <a:rPr lang="zh-TW" altLang="en-US" dirty="0" smtClean="0"/>
              <a:t>將</a:t>
            </a:r>
            <a:r>
              <a:rPr lang="en-US" altLang="zh-TW" dirty="0" smtClean="0"/>
              <a:t>XML</a:t>
            </a:r>
            <a:r>
              <a:rPr lang="zh-TW" altLang="en-US" dirty="0" smtClean="0"/>
              <a:t>轉成</a:t>
            </a:r>
            <a:r>
              <a:rPr lang="en-US" altLang="zh-TW" dirty="0"/>
              <a:t>Excel</a:t>
            </a:r>
            <a:r>
              <a:rPr lang="zh-TW" altLang="zh-TW" dirty="0" smtClean="0"/>
              <a:t>表格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W3: </a:t>
            </a:r>
            <a:r>
              <a:rPr lang="en-US" altLang="zh-TW" dirty="0"/>
              <a:t>Excel</a:t>
            </a:r>
            <a:r>
              <a:rPr lang="zh-TW" altLang="zh-TW" dirty="0" smtClean="0"/>
              <a:t>表格</a:t>
            </a:r>
            <a:r>
              <a:rPr lang="en-US" altLang="zh-TW" dirty="0" smtClean="0"/>
              <a:t> on GUI</a:t>
            </a:r>
          </a:p>
          <a:p>
            <a:r>
              <a:rPr lang="zh-TW" altLang="en-US" dirty="0" smtClean="0"/>
              <a:t>輸出資料</a:t>
            </a:r>
            <a:endParaRPr lang="en-US" altLang="zh-TW" dirty="0" smtClean="0"/>
          </a:p>
          <a:p>
            <a:pPr lvl="1"/>
            <a:r>
              <a:rPr lang="en-US" altLang="zh-TW" dirty="0"/>
              <a:t>CSV</a:t>
            </a:r>
            <a:r>
              <a:rPr lang="zh-TW" altLang="zh-TW" dirty="0"/>
              <a:t>檔案含有單元格類型資訊，如</a:t>
            </a:r>
            <a:r>
              <a:rPr lang="zh-TW" altLang="zh-TW" dirty="0" smtClean="0"/>
              <a:t>圖</a:t>
            </a:r>
            <a:r>
              <a:rPr lang="en-US" altLang="zh-TW" dirty="0" smtClean="0"/>
              <a:t>4</a:t>
            </a:r>
            <a:endParaRPr lang="en-US" altLang="zh-TW" dirty="0"/>
          </a:p>
          <a:p>
            <a:r>
              <a:rPr lang="zh-TW" altLang="en-US" dirty="0"/>
              <a:t>標記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</a:t>
            </a:r>
            <a:r>
              <a:rPr lang="en-US" altLang="zh-TW" dirty="0"/>
              <a:t>ground truth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Excel</a:t>
            </a:r>
            <a:r>
              <a:rPr lang="zh-TW" altLang="zh-TW" dirty="0" smtClean="0"/>
              <a:t>表格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W3: </a:t>
            </a:r>
            <a:r>
              <a:rPr lang="zh-TW" altLang="en-US" dirty="0" smtClean="0"/>
              <a:t>提供單元類型標記</a:t>
            </a:r>
            <a:r>
              <a:rPr lang="en-US" altLang="zh-TW" dirty="0" smtClean="0"/>
              <a:t>(CSV)</a:t>
            </a:r>
            <a:endParaRPr lang="en-US" altLang="zh-TW" dirty="0"/>
          </a:p>
          <a:p>
            <a:pPr lvl="2"/>
            <a:r>
              <a:rPr lang="en-US" altLang="zh-TW" dirty="0" smtClean="0"/>
              <a:t>Excel</a:t>
            </a:r>
            <a:r>
              <a:rPr lang="zh-TW" altLang="en-US" dirty="0"/>
              <a:t>工作表名稱（</a:t>
            </a:r>
            <a:r>
              <a:rPr lang="en-US" altLang="zh-TW" dirty="0" err="1"/>
              <a:t>Sheet.Name</a:t>
            </a:r>
            <a:r>
              <a:rPr lang="zh-TW" altLang="en-US" dirty="0"/>
              <a:t>）</a:t>
            </a:r>
          </a:p>
          <a:p>
            <a:pPr lvl="2"/>
            <a:r>
              <a:rPr lang="zh-TW" altLang="en-US" dirty="0"/>
              <a:t>標記位置範圍（</a:t>
            </a:r>
            <a:r>
              <a:rPr lang="en-US" altLang="zh-TW" dirty="0" err="1"/>
              <a:t>Annotation.Range</a:t>
            </a:r>
            <a:r>
              <a:rPr lang="zh-TW" altLang="en-US" dirty="0"/>
              <a:t>）：對應於</a:t>
            </a:r>
            <a:r>
              <a:rPr lang="en-US" altLang="zh-TW" dirty="0"/>
              <a:t>Excel</a:t>
            </a:r>
            <a:r>
              <a:rPr lang="zh-TW" altLang="en-US" dirty="0"/>
              <a:t>中的位置座標（如：</a:t>
            </a:r>
            <a:r>
              <a:rPr lang="en-US" altLang="zh-TW" dirty="0"/>
              <a:t>$B$152:$I$152</a:t>
            </a:r>
            <a:r>
              <a:rPr lang="zh-TW" altLang="en-US" dirty="0"/>
              <a:t>）</a:t>
            </a:r>
          </a:p>
          <a:p>
            <a:pPr lvl="2"/>
            <a:r>
              <a:rPr lang="zh-TW" altLang="en-US" dirty="0"/>
              <a:t>標記單元格類型（</a:t>
            </a:r>
            <a:r>
              <a:rPr lang="en-US" altLang="zh-TW" dirty="0" err="1"/>
              <a:t>Annotation.Label</a:t>
            </a:r>
            <a:r>
              <a:rPr lang="zh-TW" altLang="en-US" dirty="0"/>
              <a:t>）：</a:t>
            </a:r>
            <a:r>
              <a:rPr lang="en-US" altLang="zh-TW" dirty="0"/>
              <a:t>Table, Data, Header, </a:t>
            </a:r>
            <a:r>
              <a:rPr lang="en-US" altLang="zh-TW" dirty="0" err="1"/>
              <a:t>GroupHeader</a:t>
            </a:r>
            <a:r>
              <a:rPr lang="en-US" altLang="zh-TW" dirty="0"/>
              <a:t>, </a:t>
            </a:r>
            <a:r>
              <a:rPr lang="en-US" altLang="zh-TW" dirty="0" err="1"/>
              <a:t>MetaTitle</a:t>
            </a:r>
            <a:r>
              <a:rPr lang="en-US" altLang="zh-TW" dirty="0"/>
              <a:t>, Null, </a:t>
            </a:r>
            <a:r>
              <a:rPr lang="en-US" altLang="zh-TW" dirty="0" smtClean="0"/>
              <a:t>Other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49</a:t>
            </a:fld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5127337" y="916862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retrain</a:t>
            </a:r>
            <a:r>
              <a:rPr lang="zh-TW" altLang="en-US" dirty="0"/>
              <a:t>訓練資料</a:t>
            </a:r>
            <a:endParaRPr lang="en-US" altLang="zh-TW" dirty="0"/>
          </a:p>
          <a:p>
            <a:pPr lvl="1"/>
            <a:r>
              <a:rPr lang="en-US" altLang="zh-TW" dirty="0"/>
              <a:t>W3:</a:t>
            </a:r>
            <a:r>
              <a:rPr lang="zh-TW" altLang="en-US" dirty="0"/>
              <a:t> 提供現在與歷史訓練資料</a:t>
            </a:r>
            <a:r>
              <a:rPr lang="en-US" altLang="zh-TW" dirty="0"/>
              <a:t>(XML)</a:t>
            </a:r>
          </a:p>
          <a:p>
            <a:pPr lvl="1"/>
            <a:r>
              <a:rPr lang="en-US" altLang="zh-TW" dirty="0"/>
              <a:t>M3: </a:t>
            </a:r>
            <a:r>
              <a:rPr lang="zh-TW" altLang="en-US" dirty="0"/>
              <a:t>定期</a:t>
            </a:r>
            <a:r>
              <a:rPr lang="en-US" altLang="zh-TW" dirty="0"/>
              <a:t>trigger retrain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33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專案介紹簡報大綱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465948" y="1171254"/>
            <a:ext cx="8997820" cy="5139739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0000FF"/>
                </a:solidFill>
              </a:rPr>
              <a:t>Wireframe</a:t>
            </a:r>
            <a:r>
              <a:rPr lang="zh-TW" altLang="en-US" sz="2800" b="1" dirty="0" smtClean="0">
                <a:solidFill>
                  <a:srgbClr val="0000FF"/>
                </a:solidFill>
              </a:rPr>
              <a:t>設計</a:t>
            </a:r>
            <a:endParaRPr lang="en-US" altLang="zh-TW" sz="2800" b="1" dirty="0">
              <a:solidFill>
                <a:srgbClr val="0000FF"/>
              </a:solidFill>
            </a:endParaRPr>
          </a:p>
          <a:p>
            <a:r>
              <a:rPr lang="zh-TW" altLang="en-US" sz="2800" dirty="0" smtClean="0"/>
              <a:t>開發工具介紹</a:t>
            </a:r>
            <a:endParaRPr lang="en-US" altLang="zh-TW" sz="2800" dirty="0" smtClean="0"/>
          </a:p>
          <a:p>
            <a:r>
              <a:rPr lang="en-US" altLang="zh-TW" sz="2800" dirty="0" smtClean="0"/>
              <a:t>Action Items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2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50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3105690" y="62865"/>
            <a:ext cx="4375150" cy="6557012"/>
            <a:chOff x="0" y="-1"/>
            <a:chExt cx="3032760" cy="51263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2" y="-1"/>
              <a:ext cx="2878455" cy="4946650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8" name="文字方塊 46"/>
            <p:cNvSpPr txBox="1"/>
            <p:nvPr/>
          </p:nvSpPr>
          <p:spPr>
            <a:xfrm>
              <a:off x="0" y="4961255"/>
              <a:ext cx="3032760" cy="1651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00">
                  <a:latin typeface="Times New Roman" panose="02020603050405020304" pitchFamily="18" charset="0"/>
                </a:rPr>
                <a:t>Figure 3: </a:t>
              </a:r>
              <a:r>
                <a:rPr lang="zh-TW" altLang="en-US" sz="1000" kern="100">
                  <a:latin typeface="Times New Roman" panose="02020603050405020304" pitchFamily="18" charset="0"/>
                </a:rPr>
                <a:t>表格結構</a:t>
              </a:r>
              <a:r>
                <a:rPr lang="en-US" sz="1000" kern="100">
                  <a:latin typeface="Times New Roman" panose="02020603050405020304" pitchFamily="18" charset="0"/>
                </a:rPr>
                <a:t>Excel</a:t>
              </a:r>
              <a:r>
                <a:rPr lang="zh-TW" altLang="en-US" sz="1000" kern="100">
                  <a:latin typeface="Times New Roman" panose="02020603050405020304" pitchFamily="18" charset="0"/>
                </a:rPr>
                <a:t>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1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51</a:t>
            </a:fld>
            <a:endParaRPr lang="en-US" altLang="zh-TW" dirty="0"/>
          </a:p>
        </p:txBody>
      </p:sp>
      <p:sp>
        <p:nvSpPr>
          <p:cNvPr id="6" name="文字方塊 43"/>
          <p:cNvSpPr txBox="1"/>
          <p:nvPr/>
        </p:nvSpPr>
        <p:spPr>
          <a:xfrm>
            <a:off x="2262692" y="5058582"/>
            <a:ext cx="5486400" cy="15388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000" kern="100" dirty="0">
                <a:latin typeface="Times New Roman" panose="02020603050405020304" pitchFamily="18" charset="0"/>
              </a:rPr>
              <a:t>Figure 4: </a:t>
            </a:r>
            <a:r>
              <a:rPr lang="zh-TW" altLang="en-US" sz="1000" kern="100" dirty="0">
                <a:latin typeface="Times New Roman" panose="02020603050405020304" pitchFamily="18" charset="0"/>
              </a:rPr>
              <a:t>各單元格的類型</a:t>
            </a:r>
            <a:r>
              <a:rPr lang="en-US" sz="1000" kern="100" dirty="0">
                <a:latin typeface="Times New Roman" panose="02020603050405020304" pitchFamily="18" charset="0"/>
              </a:rPr>
              <a:t>CSV</a:t>
            </a:r>
            <a:r>
              <a:rPr lang="zh-TW" altLang="en-US" sz="1000" kern="100" dirty="0">
                <a:latin typeface="Times New Roman" panose="02020603050405020304" pitchFamily="18" charset="0"/>
              </a:rPr>
              <a:t>檔案</a:t>
            </a:r>
          </a:p>
        </p:txBody>
      </p:sp>
      <p:pic>
        <p:nvPicPr>
          <p:cNvPr id="7" name="圖片 6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48" b="7270"/>
          <a:stretch/>
        </p:blipFill>
        <p:spPr bwMode="auto">
          <a:xfrm>
            <a:off x="396224" y="2482961"/>
            <a:ext cx="9138056" cy="246486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2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單元格關聯辨識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 smtClean="0"/>
              <a:t>輸入資料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M3:</a:t>
            </a:r>
            <a:r>
              <a:rPr lang="zh-TW" altLang="en-US" dirty="0" smtClean="0"/>
              <a:t> </a:t>
            </a:r>
            <a:r>
              <a:rPr lang="zh-TW" altLang="zh-TW" dirty="0" smtClean="0"/>
              <a:t>以</a:t>
            </a:r>
            <a:r>
              <a:rPr lang="en-US" altLang="zh-TW" dirty="0"/>
              <a:t>Excel</a:t>
            </a:r>
            <a:r>
              <a:rPr lang="zh-TW" altLang="zh-TW" dirty="0"/>
              <a:t>表格結構產生單元格兩兩配對的</a:t>
            </a:r>
            <a:r>
              <a:rPr lang="en-US" altLang="zh-TW" dirty="0"/>
              <a:t>CSV</a:t>
            </a:r>
            <a:r>
              <a:rPr lang="zh-TW" altLang="zh-TW" dirty="0" smtClean="0"/>
              <a:t>檔案</a:t>
            </a:r>
            <a:r>
              <a:rPr lang="zh-TW" altLang="zh-TW" dirty="0"/>
              <a:t>，如</a:t>
            </a:r>
            <a:r>
              <a:rPr lang="zh-TW" altLang="zh-TW" dirty="0" smtClean="0"/>
              <a:t>圖</a:t>
            </a:r>
            <a:r>
              <a:rPr lang="en-US" altLang="zh-TW" dirty="0"/>
              <a:t>5</a:t>
            </a:r>
            <a:endParaRPr lang="en-US" altLang="zh-TW" dirty="0" smtClean="0"/>
          </a:p>
          <a:p>
            <a:r>
              <a:rPr lang="zh-TW" altLang="en-US" dirty="0" smtClean="0"/>
              <a:t>輸出資料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Key-Value</a:t>
            </a:r>
            <a:r>
              <a:rPr lang="zh-TW" altLang="en-US" dirty="0" smtClean="0"/>
              <a:t> </a:t>
            </a:r>
            <a:r>
              <a:rPr lang="en-US" altLang="zh-TW" dirty="0" smtClean="0"/>
              <a:t>Pairs</a:t>
            </a:r>
            <a:r>
              <a:rPr lang="zh-TW" altLang="en-US" dirty="0" smtClean="0"/>
              <a:t>清單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52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3635376" y="3321044"/>
            <a:ext cx="5889625" cy="3183255"/>
            <a:chOff x="0" y="0"/>
            <a:chExt cx="5889625" cy="3183255"/>
          </a:xfrm>
        </p:grpSpPr>
        <p:sp>
          <p:nvSpPr>
            <p:cNvPr id="7" name="文字方塊 48"/>
            <p:cNvSpPr txBox="1"/>
            <p:nvPr/>
          </p:nvSpPr>
          <p:spPr>
            <a:xfrm>
              <a:off x="0" y="2997200"/>
              <a:ext cx="5889625" cy="18605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00">
                  <a:latin typeface="Times New Roman" panose="02020603050405020304" pitchFamily="18" charset="0"/>
                </a:rPr>
                <a:t>Figure 5: </a:t>
              </a:r>
              <a:r>
                <a:rPr lang="zh-TW" altLang="en-US" sz="1000" kern="100">
                  <a:latin typeface="Times New Roman" panose="02020603050405020304" pitchFamily="18" charset="0"/>
                </a:rPr>
                <a:t>單元格配對的關聯</a:t>
              </a:r>
              <a:r>
                <a:rPr lang="en-US" sz="1000" kern="100">
                  <a:latin typeface="Times New Roman" panose="02020603050405020304" pitchFamily="18" charset="0"/>
                </a:rPr>
                <a:t>CSV</a:t>
              </a:r>
              <a:r>
                <a:rPr lang="zh-TW" altLang="en-US" sz="1000" kern="100">
                  <a:latin typeface="Times New Roman" panose="02020603050405020304" pitchFamily="18" charset="0"/>
                </a:rPr>
                <a:t>檔案</a:t>
              </a: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085"/>
            <a:stretch/>
          </p:blipFill>
          <p:spPr bwMode="auto">
            <a:xfrm>
              <a:off x="127000" y="0"/>
              <a:ext cx="5664835" cy="2965450"/>
            </a:xfrm>
            <a:prstGeom prst="rect">
              <a:avLst/>
            </a:prstGeom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56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FEBFD2-9DEF-4480-AD16-F87CD7C21A8D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登入頁</a:t>
            </a:r>
            <a:r>
              <a:rPr lang="zh-TW" altLang="en-US" dirty="0"/>
              <a:t>面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0" y="1070519"/>
            <a:ext cx="9906000" cy="5535366"/>
            <a:chOff x="0" y="1070519"/>
            <a:chExt cx="9906000" cy="5535366"/>
          </a:xfrm>
        </p:grpSpPr>
        <p:grpSp>
          <p:nvGrpSpPr>
            <p:cNvPr id="6" name="群組 5"/>
            <p:cNvGrpSpPr/>
            <p:nvPr/>
          </p:nvGrpSpPr>
          <p:grpSpPr>
            <a:xfrm>
              <a:off x="0" y="1070519"/>
              <a:ext cx="9906000" cy="5535366"/>
              <a:chOff x="0" y="1070519"/>
              <a:chExt cx="9906000" cy="5535366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70519"/>
                <a:ext cx="9906000" cy="553536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10" name="矩形 9"/>
              <p:cNvSpPr/>
              <p:nvPr/>
            </p:nvSpPr>
            <p:spPr bwMode="auto">
              <a:xfrm>
                <a:off x="6861191" y="5033464"/>
                <a:ext cx="2059709" cy="105294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zh-TW" altLang="en-US">
                  <a:latin typeface="Arial" charset="0"/>
                </a:endParaRPr>
              </a:p>
            </p:txBody>
          </p:sp>
        </p:grpSp>
        <p:sp>
          <p:nvSpPr>
            <p:cNvPr id="3" name="文字方塊 2"/>
            <p:cNvSpPr txBox="1"/>
            <p:nvPr/>
          </p:nvSpPr>
          <p:spPr>
            <a:xfrm>
              <a:off x="6089092" y="5151707"/>
              <a:ext cx="2946359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Restful API</a:t>
              </a:r>
              <a:r>
                <a:rPr lang="zh-TW" altLang="en-US" dirty="0" smtClean="0"/>
                <a:t>串接國華帳號權限管理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08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FEBFD2-9DEF-4480-AD16-F87CD7C21A8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Admin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Admin-</a:t>
            </a:r>
            <a:r>
              <a:rPr lang="zh-TW" altLang="en-US" dirty="0" smtClean="0"/>
              <a:t>人員列表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EDB15F-6E80-4F85-BAB7-5DD3F6A86773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392"/>
            <a:ext cx="9906000" cy="55724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38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RI_pptB_中英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ITC Template_4比3_20190322_機密版" id="{FFE06DD6-7C05-A04C-8196-148D880967A3}" vid="{3F36A35E-1C97-8047-94B0-28D3E4AE902B}"/>
    </a:ext>
  </a:extLst>
</a:theme>
</file>

<file path=ppt/theme/theme2.xml><?xml version="1.0" encoding="utf-8"?>
<a:theme xmlns:a="http://schemas.openxmlformats.org/drawingml/2006/main" name="1_ITRI_pptB_中英文">
  <a:themeElements>
    <a:clrScheme name="簡報內頁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ITC Template_4比3_20190322_限閲版" id="{79EDD580-BB85-BA42-B5D0-04626308D11A}" vid="{F1275A7B-0958-1D44-BD87-B155E284B547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FB996D0CBB4A946BDB0F087F0197217" ma:contentTypeVersion="0" ma:contentTypeDescription="建立新的文件。" ma:contentTypeScope="" ma:versionID="e8dbc8c7a03f146c02cf0059dc0c05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d6edddc00996549d4a35e321cdf2d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CF001C-B948-4CDE-A879-5B573422CB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D4526B-530D-4986-876E-439665279F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9E38B6C-ED4B-4492-BC31-07C40385BA39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CITC Template_4比3_20190322_機密版</Template>
  <TotalTime>2533</TotalTime>
  <Words>1603</Words>
  <Application>Microsoft Office PowerPoint</Application>
  <PresentationFormat>A4 紙張 (210x297 公釐)</PresentationFormat>
  <Paragraphs>263</Paragraphs>
  <Slides>52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黑体</vt:lpstr>
      <vt:lpstr>微軟正黑體</vt:lpstr>
      <vt:lpstr>微軟正黑體</vt:lpstr>
      <vt:lpstr>新細明體</vt:lpstr>
      <vt:lpstr>Arial</vt:lpstr>
      <vt:lpstr>Calibri</vt:lpstr>
      <vt:lpstr>Times New Roman</vt:lpstr>
      <vt:lpstr>Wingdings</vt:lpstr>
      <vt:lpstr>ITRI_pptB_中英文</vt:lpstr>
      <vt:lpstr>1_ITRI_pptB_中英文</vt:lpstr>
      <vt:lpstr>Adobe Acrobat Document</vt:lpstr>
      <vt:lpstr>AI敏捷式訂單系統專案介紹</vt:lpstr>
      <vt:lpstr>訂單處理流程 AS-IS vs. TO-BE</vt:lpstr>
      <vt:lpstr>專案需求與目的</vt:lpstr>
      <vt:lpstr>解決方案-AI訂單表格自動化技術</vt:lpstr>
      <vt:lpstr>專案介紹簡報大綱</vt:lpstr>
      <vt:lpstr>登入</vt:lpstr>
      <vt:lpstr>登入頁面</vt:lpstr>
      <vt:lpstr>Admin</vt:lpstr>
      <vt:lpstr>Admin-人員列表</vt:lpstr>
      <vt:lpstr>Admin-新增人員</vt:lpstr>
      <vt:lpstr>Admin-編輯人員</vt:lpstr>
      <vt:lpstr>Admin-刪除人員</vt:lpstr>
      <vt:lpstr>Super User &amp; General User</vt:lpstr>
      <vt:lpstr>使用者類型說明</vt:lpstr>
      <vt:lpstr>上傳檔案</vt:lpstr>
      <vt:lpstr>Super User-表格辨識結果校正</vt:lpstr>
      <vt:lpstr>Super User-目前只設計給super user在檔案上框出圖片的功能</vt:lpstr>
      <vt:lpstr>選擇表格並顯示於左方圖檔上， 根據拉動框線改變四個點座標</vt:lpstr>
      <vt:lpstr>選擇單元格並顯示於左方圖檔上，根據拉動框線改變四個點座標，可手動變更起始欄列</vt:lpstr>
      <vt:lpstr>選擇表格與單元格後， 於右方欄位顯示單元格的內容</vt:lpstr>
      <vt:lpstr>若有沒被辨識出的表格，按下+後，右方圖表中的框線會清空，需手動再拉出一個框線範圍代表欲新增的表格</vt:lpstr>
      <vt:lpstr>若有沒被辨識出的單元格，按下+後，右方圖表中的框線會清空，需手動再拉出一個框線範圍代表欲新增的單元格</vt:lpstr>
      <vt:lpstr>super user-單元格校正</vt:lpstr>
      <vt:lpstr>上一步表格校正後，此步驟進行表格類型校正與座標格式轉換(設計中)</vt:lpstr>
      <vt:lpstr>super user-ERP mapping管理</vt:lpstr>
      <vt:lpstr>將上傳的檔案經辨識後呈現至可人工編輯的頁面</vt:lpstr>
      <vt:lpstr>目前上傳的檔案與之前上傳過的版本之比較</vt:lpstr>
      <vt:lpstr>對應cover page，key、value皆可編輯，key旁邊顯示對應的ERP key(灰色字體)</vt:lpstr>
      <vt:lpstr>對應BOM內容，可整個直行、橫列刪除，亦可按下+新增一個橫列</vt:lpstr>
      <vt:lpstr>系統推薦可新增項目，按下v自動將內容新增至BOM內容的最後一行</vt:lpstr>
      <vt:lpstr>若修改完畢，按下右上角的匯出按鈕，將檔案存進ERP系統</vt:lpstr>
      <vt:lpstr>link https://xd.adobe.com/view/7519e781-cba2-40e9-819c-b0a263141201-204a/?fullscreen&amp;hints=off</vt:lpstr>
      <vt:lpstr>專案介紹簡報大綱</vt:lpstr>
      <vt:lpstr>開發工具</vt:lpstr>
      <vt:lpstr>Branching Strategy</vt:lpstr>
      <vt:lpstr>1. Fork Repository</vt:lpstr>
      <vt:lpstr>2. Clone Repository</vt:lpstr>
      <vt:lpstr>3. 開發完畢，發PR到主要Repository</vt:lpstr>
      <vt:lpstr>附1. 與主要Repository同步最新程式</vt:lpstr>
      <vt:lpstr>開發環境</vt:lpstr>
      <vt:lpstr>開發環境</vt:lpstr>
      <vt:lpstr>專案介紹簡報大綱</vt:lpstr>
      <vt:lpstr>Action Items</vt:lpstr>
      <vt:lpstr>附件</vt:lpstr>
      <vt:lpstr>辨識模型處理流程</vt:lpstr>
      <vt:lpstr>辨識模型處理流程</vt:lpstr>
      <vt:lpstr>表格偵測結構辨識模組</vt:lpstr>
      <vt:lpstr>PowerPoint 簡報</vt:lpstr>
      <vt:lpstr>單元格理解模組</vt:lpstr>
      <vt:lpstr>PowerPoint 簡報</vt:lpstr>
      <vt:lpstr>PowerPoint 簡報</vt:lpstr>
      <vt:lpstr>單元格關聯辨識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李宜靜</dc:creator>
  <cp:keywords>2008NewCIS</cp:keywords>
  <cp:lastModifiedBy>植翔 范</cp:lastModifiedBy>
  <cp:revision>224</cp:revision>
  <dcterms:created xsi:type="dcterms:W3CDTF">2019-04-09T06:34:38Z</dcterms:created>
  <dcterms:modified xsi:type="dcterms:W3CDTF">2020-09-30T09:10:23Z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0x010100AFB996D0CBB4A946BDB0F087F0197217</vt:lpwstr>
  </property>
</Properties>
</file>